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Lst>
  <p:sldIdLst>
    <p:sldId id="256" r:id="rId2"/>
    <p:sldId id="257" r:id="rId3"/>
    <p:sldId id="271" r:id="rId4"/>
    <p:sldId id="272" r:id="rId5"/>
    <p:sldId id="258" r:id="rId6"/>
    <p:sldId id="273" r:id="rId7"/>
    <p:sldId id="270" r:id="rId8"/>
    <p:sldId id="265" r:id="rId9"/>
    <p:sldId id="261" r:id="rId1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4" d="100"/>
          <a:sy n="74" d="100"/>
        </p:scale>
        <p:origin x="1446"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и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uk-UA" smtClean="0"/>
              <a:t>Зразок заголовка</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uk-UA" smtClean="0"/>
              <a:t>Зразок підзаголовка</a:t>
            </a:r>
            <a:endParaRPr lang="en-US" dirty="0"/>
          </a:p>
        </p:txBody>
      </p:sp>
      <p:sp>
        <p:nvSpPr>
          <p:cNvPr id="4" name="Date Placeholder 3"/>
          <p:cNvSpPr>
            <a:spLocks noGrp="1"/>
          </p:cNvSpPr>
          <p:nvPr>
            <p:ph type="dt" sz="half" idx="10"/>
          </p:nvPr>
        </p:nvSpPr>
        <p:spPr/>
        <p:txBody>
          <a:bodyPr/>
          <a:lstStyle/>
          <a:p>
            <a:fld id="{2E70DCCB-9BE7-41DB-9E31-0EC4559598B0}" type="datetimeFigureOut">
              <a:rPr lang="ru-RU" smtClean="0"/>
              <a:t>16.04.2024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EFC6EE7-00A6-406C-B012-AFDCA380C1A9}" type="slidenum">
              <a:rPr lang="ru-RU" smtClean="0"/>
              <a:t>‹№›</a:t>
            </a:fld>
            <a:endParaRPr lang="ru-RU"/>
          </a:p>
        </p:txBody>
      </p:sp>
    </p:spTree>
    <p:extLst>
      <p:ext uri="{BB962C8B-B14F-4D97-AF65-F5344CB8AC3E}">
        <p14:creationId xmlns:p14="http://schemas.microsoft.com/office/powerpoint/2010/main" val="20192240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 фотографія з підписом">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uk-UA" smtClean="0"/>
              <a:t>Зразок заголовка</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uk-UA" smtClean="0"/>
              <a:t>Клацніть піктограму, щоб додати зображення</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Зразок тексту</a:t>
            </a:r>
          </a:p>
        </p:txBody>
      </p:sp>
      <p:sp>
        <p:nvSpPr>
          <p:cNvPr id="5" name="Date Placeholder 4"/>
          <p:cNvSpPr>
            <a:spLocks noGrp="1"/>
          </p:cNvSpPr>
          <p:nvPr>
            <p:ph type="dt" sz="half" idx="10"/>
          </p:nvPr>
        </p:nvSpPr>
        <p:spPr/>
        <p:txBody>
          <a:bodyPr/>
          <a:lstStyle/>
          <a:p>
            <a:fld id="{2E70DCCB-9BE7-41DB-9E31-0EC4559598B0}" type="datetimeFigureOut">
              <a:rPr lang="ru-RU" smtClean="0"/>
              <a:t>16.04.2024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EFC6EE7-00A6-406C-B012-AFDCA380C1A9}" type="slidenum">
              <a:rPr lang="ru-RU" smtClean="0"/>
              <a:t>‹№›</a:t>
            </a:fld>
            <a:endParaRPr lang="ru-RU"/>
          </a:p>
        </p:txBody>
      </p:sp>
    </p:spTree>
    <p:extLst>
      <p:ext uri="{BB962C8B-B14F-4D97-AF65-F5344CB8AC3E}">
        <p14:creationId xmlns:p14="http://schemas.microsoft.com/office/powerpoint/2010/main" val="850642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Назва та підпис">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uk-UA" smtClean="0"/>
              <a:t>Зразок заголовка</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Зразок тексту</a:t>
            </a:r>
          </a:p>
        </p:txBody>
      </p:sp>
      <p:sp>
        <p:nvSpPr>
          <p:cNvPr id="4" name="Date Placeholder 3"/>
          <p:cNvSpPr>
            <a:spLocks noGrp="1"/>
          </p:cNvSpPr>
          <p:nvPr>
            <p:ph type="dt" sz="half" idx="10"/>
          </p:nvPr>
        </p:nvSpPr>
        <p:spPr/>
        <p:txBody>
          <a:bodyPr/>
          <a:lstStyle/>
          <a:p>
            <a:fld id="{2E70DCCB-9BE7-41DB-9E31-0EC4559598B0}" type="datetimeFigureOut">
              <a:rPr lang="ru-RU" smtClean="0"/>
              <a:t>16.04.2024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EFC6EE7-00A6-406C-B012-AFDCA380C1A9}" type="slidenum">
              <a:rPr lang="ru-RU" smtClean="0"/>
              <a:t>‹№›</a:t>
            </a:fld>
            <a:endParaRPr lang="ru-RU"/>
          </a:p>
        </p:txBody>
      </p:sp>
    </p:spTree>
    <p:extLst>
      <p:ext uri="{BB962C8B-B14F-4D97-AF65-F5344CB8AC3E}">
        <p14:creationId xmlns:p14="http://schemas.microsoft.com/office/powerpoint/2010/main" val="34574127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з підписом">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uk-UA" smtClean="0"/>
              <a:t>Зразок заголовка</a:t>
            </a:r>
            <a:endParaRPr lang="en-US" dirty="0"/>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uk-UA" smtClean="0"/>
              <a:t>Зразок тексту</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Зразок тексту</a:t>
            </a:r>
          </a:p>
        </p:txBody>
      </p:sp>
      <p:sp>
        <p:nvSpPr>
          <p:cNvPr id="4" name="Date Placeholder 3"/>
          <p:cNvSpPr>
            <a:spLocks noGrp="1"/>
          </p:cNvSpPr>
          <p:nvPr>
            <p:ph type="dt" sz="half" idx="10"/>
          </p:nvPr>
        </p:nvSpPr>
        <p:spPr/>
        <p:txBody>
          <a:bodyPr/>
          <a:lstStyle/>
          <a:p>
            <a:fld id="{2E70DCCB-9BE7-41DB-9E31-0EC4559598B0}" type="datetimeFigureOut">
              <a:rPr lang="ru-RU" smtClean="0"/>
              <a:t>16.04.2024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EFC6EE7-00A6-406C-B012-AFDCA380C1A9}" type="slidenum">
              <a:rPr lang="ru-RU" smtClean="0"/>
              <a:t>‹№›</a:t>
            </a:fld>
            <a:endParaRPr lang="ru-RU"/>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19530855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ка назви">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uk-UA" smtClean="0"/>
              <a:t>Зразок заголовка</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smtClean="0"/>
              <a:t>Зразок тексту</a:t>
            </a:r>
          </a:p>
        </p:txBody>
      </p:sp>
      <p:sp>
        <p:nvSpPr>
          <p:cNvPr id="4" name="Date Placeholder 3"/>
          <p:cNvSpPr>
            <a:spLocks noGrp="1"/>
          </p:cNvSpPr>
          <p:nvPr>
            <p:ph type="dt" sz="half" idx="10"/>
          </p:nvPr>
        </p:nvSpPr>
        <p:spPr/>
        <p:txBody>
          <a:bodyPr/>
          <a:lstStyle/>
          <a:p>
            <a:fld id="{2E70DCCB-9BE7-41DB-9E31-0EC4559598B0}" type="datetimeFigureOut">
              <a:rPr lang="ru-RU" smtClean="0"/>
              <a:t>16.04.2024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EFC6EE7-00A6-406C-B012-AFDCA380C1A9}" type="slidenum">
              <a:rPr lang="ru-RU" smtClean="0"/>
              <a:t>‹№›</a:t>
            </a:fld>
            <a:endParaRPr lang="ru-RU"/>
          </a:p>
        </p:txBody>
      </p:sp>
    </p:spTree>
    <p:extLst>
      <p:ext uri="{BB962C8B-B14F-4D97-AF65-F5344CB8AC3E}">
        <p14:creationId xmlns:p14="http://schemas.microsoft.com/office/powerpoint/2010/main" val="25848974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колонк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uk-UA" smtClean="0"/>
              <a:t>Зразок заголовка</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Зразок тексту</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Зразок тексту</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Зразок тексту</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Зразок тексту</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Зразок тексту</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Зразок тексту</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2E70DCCB-9BE7-41DB-9E31-0EC4559598B0}" type="datetimeFigureOut">
              <a:rPr lang="ru-RU" smtClean="0"/>
              <a:t>16.04.2024</a:t>
            </a:fld>
            <a:endParaRPr lang="ru-RU"/>
          </a:p>
        </p:txBody>
      </p:sp>
      <p:sp>
        <p:nvSpPr>
          <p:cNvPr id="4"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EFC6EE7-00A6-406C-B012-AFDCA380C1A9}" type="slidenum">
              <a:rPr lang="ru-RU" smtClean="0"/>
              <a:t>‹№›</a:t>
            </a:fld>
            <a:endParaRPr lang="ru-RU"/>
          </a:p>
        </p:txBody>
      </p:sp>
    </p:spTree>
    <p:extLst>
      <p:ext uri="{BB962C8B-B14F-4D97-AF65-F5344CB8AC3E}">
        <p14:creationId xmlns:p14="http://schemas.microsoft.com/office/powerpoint/2010/main" val="4225536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колонки з малюнкам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uk-UA" smtClean="0"/>
              <a:t>Зразок заголовка</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Зразок тексту</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uk-UA" smtClean="0"/>
              <a:t>Клацніть піктограму, щоб додати зображення</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Зразок тексту</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Зразок тексту</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uk-UA" smtClean="0"/>
              <a:t>Клацніть піктограму, щоб додати зображення</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Зразок тексту</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Зразок тексту</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uk-UA" smtClean="0"/>
              <a:t>Клацніть піктограму, щоб додати зображення</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Зразок тексту</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2E70DCCB-9BE7-41DB-9E31-0EC4559598B0}" type="datetimeFigureOut">
              <a:rPr lang="ru-RU" smtClean="0"/>
              <a:t>16.04.2024</a:t>
            </a:fld>
            <a:endParaRPr lang="ru-RU"/>
          </a:p>
        </p:txBody>
      </p:sp>
      <p:sp>
        <p:nvSpPr>
          <p:cNvPr id="4"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EFC6EE7-00A6-406C-B012-AFDCA380C1A9}" type="slidenum">
              <a:rPr lang="ru-RU" smtClean="0"/>
              <a:t>‹№›</a:t>
            </a:fld>
            <a:endParaRPr lang="ru-RU"/>
          </a:p>
        </p:txBody>
      </p:sp>
    </p:spTree>
    <p:extLst>
      <p:ext uri="{BB962C8B-B14F-4D97-AF65-F5344CB8AC3E}">
        <p14:creationId xmlns:p14="http://schemas.microsoft.com/office/powerpoint/2010/main" val="39618516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smtClean="0"/>
              <a:t>Зразок заголовка</a:t>
            </a:r>
            <a:endParaRPr lang="en-US" dirty="0"/>
          </a:p>
        </p:txBody>
      </p:sp>
      <p:sp>
        <p:nvSpPr>
          <p:cNvPr id="3" name="Vertical Text Placeholder 2"/>
          <p:cNvSpPr>
            <a:spLocks noGrp="1"/>
          </p:cNvSpPr>
          <p:nvPr>
            <p:ph type="body" orient="vert" idx="1"/>
          </p:nvPr>
        </p:nvSpPr>
        <p:spPr/>
        <p:txBody>
          <a:bodyPr vert="eaVert" anchor="t" anchorCtr="0"/>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4" name="Date Placeholder 3"/>
          <p:cNvSpPr>
            <a:spLocks noGrp="1"/>
          </p:cNvSpPr>
          <p:nvPr>
            <p:ph type="dt" sz="half" idx="10"/>
          </p:nvPr>
        </p:nvSpPr>
        <p:spPr/>
        <p:txBody>
          <a:bodyPr/>
          <a:lstStyle/>
          <a:p>
            <a:fld id="{2E70DCCB-9BE7-41DB-9E31-0EC4559598B0}" type="datetimeFigureOut">
              <a:rPr lang="ru-RU" smtClean="0"/>
              <a:t>16.04.2024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EFC6EE7-00A6-406C-B012-AFDCA380C1A9}" type="slidenum">
              <a:rPr lang="ru-RU" smtClean="0"/>
              <a:t>‹№›</a:t>
            </a:fld>
            <a:endParaRPr lang="ru-RU"/>
          </a:p>
        </p:txBody>
      </p:sp>
    </p:spTree>
    <p:extLst>
      <p:ext uri="{BB962C8B-B14F-4D97-AF65-F5344CB8AC3E}">
        <p14:creationId xmlns:p14="http://schemas.microsoft.com/office/powerpoint/2010/main" val="33661430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uk-UA" smtClean="0"/>
              <a:t>Зразок заголовка</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4" name="Date Placeholder 3"/>
          <p:cNvSpPr>
            <a:spLocks noGrp="1"/>
          </p:cNvSpPr>
          <p:nvPr>
            <p:ph type="dt" sz="half" idx="10"/>
          </p:nvPr>
        </p:nvSpPr>
        <p:spPr/>
        <p:txBody>
          <a:bodyPr/>
          <a:lstStyle/>
          <a:p>
            <a:fld id="{2E70DCCB-9BE7-41DB-9E31-0EC4559598B0}" type="datetimeFigureOut">
              <a:rPr lang="ru-RU" smtClean="0"/>
              <a:t>16.04.2024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EFC6EE7-00A6-406C-B012-AFDCA380C1A9}" type="slidenum">
              <a:rPr lang="ru-RU" smtClean="0"/>
              <a:t>‹№›</a:t>
            </a:fld>
            <a:endParaRPr lang="ru-RU"/>
          </a:p>
        </p:txBody>
      </p:sp>
    </p:spTree>
    <p:extLst>
      <p:ext uri="{BB962C8B-B14F-4D97-AF65-F5344CB8AC3E}">
        <p14:creationId xmlns:p14="http://schemas.microsoft.com/office/powerpoint/2010/main" val="10609290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і об'є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smtClean="0"/>
              <a:t>Зразок заголовка</a:t>
            </a:r>
            <a:endParaRPr lang="en-US" dirty="0"/>
          </a:p>
        </p:txBody>
      </p:sp>
      <p:sp>
        <p:nvSpPr>
          <p:cNvPr id="3" name="Content Placeholder 2"/>
          <p:cNvSpPr>
            <a:spLocks noGrp="1"/>
          </p:cNvSpPr>
          <p:nvPr>
            <p:ph idx="1"/>
          </p:nvPr>
        </p:nvSpPr>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7" name="Date Placeholder 3"/>
          <p:cNvSpPr>
            <a:spLocks noGrp="1"/>
          </p:cNvSpPr>
          <p:nvPr>
            <p:ph type="dt" sz="half" idx="10"/>
          </p:nvPr>
        </p:nvSpPr>
        <p:spPr/>
        <p:txBody>
          <a:bodyPr/>
          <a:lstStyle/>
          <a:p>
            <a:fld id="{2E70DCCB-9BE7-41DB-9E31-0EC4559598B0}" type="datetimeFigureOut">
              <a:rPr lang="ru-RU" smtClean="0"/>
              <a:t>16.04.2024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EFC6EE7-00A6-406C-B012-AFDCA380C1A9}" type="slidenum">
              <a:rPr lang="ru-RU" smtClean="0"/>
              <a:t>‹№›</a:t>
            </a:fld>
            <a:endParaRPr lang="ru-RU"/>
          </a:p>
        </p:txBody>
      </p:sp>
    </p:spTree>
    <p:extLst>
      <p:ext uri="{BB962C8B-B14F-4D97-AF65-F5344CB8AC3E}">
        <p14:creationId xmlns:p14="http://schemas.microsoft.com/office/powerpoint/2010/main" val="1440528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озділу">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uk-UA" smtClean="0"/>
              <a:t>Зразок заголовка</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smtClean="0"/>
              <a:t>Зразок тексту</a:t>
            </a:r>
          </a:p>
        </p:txBody>
      </p:sp>
      <p:sp>
        <p:nvSpPr>
          <p:cNvPr id="4" name="Date Placeholder 3"/>
          <p:cNvSpPr>
            <a:spLocks noGrp="1"/>
          </p:cNvSpPr>
          <p:nvPr>
            <p:ph type="dt" sz="half" idx="10"/>
          </p:nvPr>
        </p:nvSpPr>
        <p:spPr/>
        <p:txBody>
          <a:bodyPr/>
          <a:lstStyle/>
          <a:p>
            <a:fld id="{2E70DCCB-9BE7-41DB-9E31-0EC4559598B0}" type="datetimeFigureOut">
              <a:rPr lang="ru-RU" smtClean="0"/>
              <a:t>16.04.2024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EFC6EE7-00A6-406C-B012-AFDCA380C1A9}" type="slidenum">
              <a:rPr lang="ru-RU" smtClean="0"/>
              <a:t>‹№›</a:t>
            </a:fld>
            <a:endParaRPr lang="ru-RU"/>
          </a:p>
        </p:txBody>
      </p:sp>
    </p:spTree>
    <p:extLst>
      <p:ext uri="{BB962C8B-B14F-4D97-AF65-F5344CB8AC3E}">
        <p14:creationId xmlns:p14="http://schemas.microsoft.com/office/powerpoint/2010/main" val="3869515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smtClean="0"/>
              <a:t>Зразок заголовка</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5" name="Date Placeholder 4"/>
          <p:cNvSpPr>
            <a:spLocks noGrp="1"/>
          </p:cNvSpPr>
          <p:nvPr>
            <p:ph type="dt" sz="half" idx="10"/>
          </p:nvPr>
        </p:nvSpPr>
        <p:spPr/>
        <p:txBody>
          <a:bodyPr/>
          <a:lstStyle/>
          <a:p>
            <a:fld id="{2E70DCCB-9BE7-41DB-9E31-0EC4559598B0}" type="datetimeFigureOut">
              <a:rPr lang="ru-RU" smtClean="0"/>
              <a:t>16.04.2024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EFC6EE7-00A6-406C-B012-AFDCA380C1A9}" type="slidenum">
              <a:rPr lang="ru-RU" smtClean="0"/>
              <a:t>‹№›</a:t>
            </a:fld>
            <a:endParaRPr lang="ru-RU"/>
          </a:p>
        </p:txBody>
      </p:sp>
    </p:spTree>
    <p:extLst>
      <p:ext uri="{BB962C8B-B14F-4D97-AF65-F5344CB8AC3E}">
        <p14:creationId xmlns:p14="http://schemas.microsoft.com/office/powerpoint/2010/main" val="13751340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uk-UA" smtClean="0"/>
              <a:t>Зразок заголовка</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Зразок тексту</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Зразок тексту</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7" name="Date Placeholder 6"/>
          <p:cNvSpPr>
            <a:spLocks noGrp="1"/>
          </p:cNvSpPr>
          <p:nvPr>
            <p:ph type="dt" sz="half" idx="10"/>
          </p:nvPr>
        </p:nvSpPr>
        <p:spPr/>
        <p:txBody>
          <a:bodyPr/>
          <a:lstStyle/>
          <a:p>
            <a:fld id="{2E70DCCB-9BE7-41DB-9E31-0EC4559598B0}" type="datetimeFigureOut">
              <a:rPr lang="ru-RU" smtClean="0"/>
              <a:t>16.04.2024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EEFC6EE7-00A6-406C-B012-AFDCA380C1A9}" type="slidenum">
              <a:rPr lang="ru-RU" smtClean="0"/>
              <a:t>‹№›</a:t>
            </a:fld>
            <a:endParaRPr lang="ru-RU"/>
          </a:p>
        </p:txBody>
      </p:sp>
    </p:spTree>
    <p:extLst>
      <p:ext uri="{BB962C8B-B14F-4D97-AF65-F5344CB8AC3E}">
        <p14:creationId xmlns:p14="http://schemas.microsoft.com/office/powerpoint/2010/main" val="2615955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smtClean="0"/>
              <a:t>Зразок заголовка</a:t>
            </a:r>
            <a:endParaRPr lang="en-US" dirty="0"/>
          </a:p>
        </p:txBody>
      </p:sp>
      <p:sp>
        <p:nvSpPr>
          <p:cNvPr id="7" name="Date Placeholder 2"/>
          <p:cNvSpPr>
            <a:spLocks noGrp="1"/>
          </p:cNvSpPr>
          <p:nvPr>
            <p:ph type="dt" sz="half" idx="10"/>
          </p:nvPr>
        </p:nvSpPr>
        <p:spPr/>
        <p:txBody>
          <a:bodyPr/>
          <a:lstStyle/>
          <a:p>
            <a:fld id="{2E70DCCB-9BE7-41DB-9E31-0EC4559598B0}" type="datetimeFigureOut">
              <a:rPr lang="ru-RU" smtClean="0"/>
              <a:t>16.04.2024</a:t>
            </a:fld>
            <a:endParaRPr lang="ru-RU"/>
          </a:p>
        </p:txBody>
      </p:sp>
      <p:sp>
        <p:nvSpPr>
          <p:cNvPr id="5" name="Footer Placeholder 3"/>
          <p:cNvSpPr>
            <a:spLocks noGrp="1"/>
          </p:cNvSpPr>
          <p:nvPr>
            <p:ph type="ftr" sz="quarter" idx="11"/>
          </p:nvPr>
        </p:nvSpPr>
        <p:spPr/>
        <p:txBody>
          <a:bodyPr/>
          <a:lstStyle/>
          <a:p>
            <a:endParaRPr lang="ru-RU"/>
          </a:p>
        </p:txBody>
      </p:sp>
      <p:sp>
        <p:nvSpPr>
          <p:cNvPr id="6" name="Slide Number Placeholder 4"/>
          <p:cNvSpPr>
            <a:spLocks noGrp="1"/>
          </p:cNvSpPr>
          <p:nvPr>
            <p:ph type="sldNum" sz="quarter" idx="12"/>
          </p:nvPr>
        </p:nvSpPr>
        <p:spPr/>
        <p:txBody>
          <a:bodyPr/>
          <a:lstStyle/>
          <a:p>
            <a:fld id="{EEFC6EE7-00A6-406C-B012-AFDCA380C1A9}" type="slidenum">
              <a:rPr lang="ru-RU" smtClean="0"/>
              <a:t>‹№›</a:t>
            </a:fld>
            <a:endParaRPr lang="ru-RU"/>
          </a:p>
        </p:txBody>
      </p:sp>
    </p:spTree>
    <p:extLst>
      <p:ext uri="{BB962C8B-B14F-4D97-AF65-F5344CB8AC3E}">
        <p14:creationId xmlns:p14="http://schemas.microsoft.com/office/powerpoint/2010/main" val="2684595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2E70DCCB-9BE7-41DB-9E31-0EC4559598B0}" type="datetimeFigureOut">
              <a:rPr lang="ru-RU" smtClean="0"/>
              <a:t>16.04.2024</a:t>
            </a:fld>
            <a:endParaRPr lang="ru-RU"/>
          </a:p>
        </p:txBody>
      </p:sp>
      <p:sp>
        <p:nvSpPr>
          <p:cNvPr id="5" name="Footer Placeholder 2"/>
          <p:cNvSpPr>
            <a:spLocks noGrp="1"/>
          </p:cNvSpPr>
          <p:nvPr>
            <p:ph type="ftr" sz="quarter" idx="11"/>
          </p:nvPr>
        </p:nvSpPr>
        <p:spPr/>
        <p:txBody>
          <a:bodyPr/>
          <a:lstStyle/>
          <a:p>
            <a:endParaRPr lang="ru-RU"/>
          </a:p>
        </p:txBody>
      </p:sp>
      <p:sp>
        <p:nvSpPr>
          <p:cNvPr id="6" name="Slide Number Placeholder 3"/>
          <p:cNvSpPr>
            <a:spLocks noGrp="1"/>
          </p:cNvSpPr>
          <p:nvPr>
            <p:ph type="sldNum" sz="quarter" idx="12"/>
          </p:nvPr>
        </p:nvSpPr>
        <p:spPr/>
        <p:txBody>
          <a:bodyPr/>
          <a:lstStyle/>
          <a:p>
            <a:fld id="{EEFC6EE7-00A6-406C-B012-AFDCA380C1A9}" type="slidenum">
              <a:rPr lang="ru-RU" smtClean="0"/>
              <a:t>‹№›</a:t>
            </a:fld>
            <a:endParaRPr lang="ru-RU"/>
          </a:p>
        </p:txBody>
      </p:sp>
    </p:spTree>
    <p:extLst>
      <p:ext uri="{BB962C8B-B14F-4D97-AF65-F5344CB8AC3E}">
        <p14:creationId xmlns:p14="http://schemas.microsoft.com/office/powerpoint/2010/main" val="2253350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Вміст із підписом">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uk-UA" smtClean="0"/>
              <a:t>Зразок заголовка</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Зразок тексту</a:t>
            </a:r>
          </a:p>
        </p:txBody>
      </p:sp>
      <p:sp>
        <p:nvSpPr>
          <p:cNvPr id="7" name="Date Placeholder 4"/>
          <p:cNvSpPr>
            <a:spLocks noGrp="1"/>
          </p:cNvSpPr>
          <p:nvPr>
            <p:ph type="dt" sz="half" idx="10"/>
          </p:nvPr>
        </p:nvSpPr>
        <p:spPr/>
        <p:txBody>
          <a:bodyPr/>
          <a:lstStyle/>
          <a:p>
            <a:fld id="{2E70DCCB-9BE7-41DB-9E31-0EC4559598B0}" type="datetimeFigureOut">
              <a:rPr lang="ru-RU" smtClean="0"/>
              <a:t>16.04.2024</a:t>
            </a:fld>
            <a:endParaRPr lang="ru-RU"/>
          </a:p>
        </p:txBody>
      </p:sp>
      <p:sp>
        <p:nvSpPr>
          <p:cNvPr id="5" name="Footer Placeholder 5"/>
          <p:cNvSpPr>
            <a:spLocks noGrp="1"/>
          </p:cNvSpPr>
          <p:nvPr>
            <p:ph type="ftr" sz="quarter" idx="11"/>
          </p:nvPr>
        </p:nvSpPr>
        <p:spPr/>
        <p:txBody>
          <a:bodyPr/>
          <a:lstStyle/>
          <a:p>
            <a:endParaRPr lang="ru-RU"/>
          </a:p>
        </p:txBody>
      </p:sp>
      <p:sp>
        <p:nvSpPr>
          <p:cNvPr id="6" name="Slide Number Placeholder 6"/>
          <p:cNvSpPr>
            <a:spLocks noGrp="1"/>
          </p:cNvSpPr>
          <p:nvPr>
            <p:ph type="sldNum" sz="quarter" idx="12"/>
          </p:nvPr>
        </p:nvSpPr>
        <p:spPr/>
        <p:txBody>
          <a:bodyPr/>
          <a:lstStyle/>
          <a:p>
            <a:fld id="{EEFC6EE7-00A6-406C-B012-AFDCA380C1A9}" type="slidenum">
              <a:rPr lang="ru-RU" smtClean="0"/>
              <a:t>‹№›</a:t>
            </a:fld>
            <a:endParaRPr lang="ru-RU"/>
          </a:p>
        </p:txBody>
      </p:sp>
    </p:spTree>
    <p:extLst>
      <p:ext uri="{BB962C8B-B14F-4D97-AF65-F5344CB8AC3E}">
        <p14:creationId xmlns:p14="http://schemas.microsoft.com/office/powerpoint/2010/main" val="1938287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Зображення з підписом">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uk-UA" smtClean="0"/>
              <a:t>Зразок заголовка</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uk-UA" smtClean="0"/>
              <a:t>Клацніть піктограму, щоб додати зображення</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Зразок тексту</a:t>
            </a:r>
          </a:p>
        </p:txBody>
      </p:sp>
      <p:sp>
        <p:nvSpPr>
          <p:cNvPr id="5" name="Date Placeholder 4"/>
          <p:cNvSpPr>
            <a:spLocks noGrp="1"/>
          </p:cNvSpPr>
          <p:nvPr>
            <p:ph type="dt" sz="half" idx="10"/>
          </p:nvPr>
        </p:nvSpPr>
        <p:spPr/>
        <p:txBody>
          <a:bodyPr/>
          <a:lstStyle/>
          <a:p>
            <a:fld id="{2E70DCCB-9BE7-41DB-9E31-0EC4559598B0}" type="datetimeFigureOut">
              <a:rPr lang="ru-RU" smtClean="0"/>
              <a:t>16.04.2024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EFC6EE7-00A6-406C-B012-AFDCA380C1A9}" type="slidenum">
              <a:rPr lang="ru-RU" smtClean="0"/>
              <a:t>‹№›</a:t>
            </a:fld>
            <a:endParaRPr lang="ru-RU"/>
          </a:p>
        </p:txBody>
      </p:sp>
    </p:spTree>
    <p:extLst>
      <p:ext uri="{BB962C8B-B14F-4D97-AF65-F5344CB8AC3E}">
        <p14:creationId xmlns:p14="http://schemas.microsoft.com/office/powerpoint/2010/main" val="30878470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uk-UA" smtClean="0"/>
              <a:t>Зразок заголовка</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2E70DCCB-9BE7-41DB-9E31-0EC4559598B0}" type="datetimeFigureOut">
              <a:rPr lang="ru-RU" smtClean="0"/>
              <a:t>16.04.2024</a:t>
            </a:fld>
            <a:endParaRPr lang="ru-RU"/>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ru-RU"/>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EEFC6EE7-00A6-406C-B012-AFDCA380C1A9}" type="slidenum">
              <a:rPr lang="ru-RU" smtClean="0"/>
              <a:t>‹№›</a:t>
            </a:fld>
            <a:endParaRPr lang="ru-RU"/>
          </a:p>
        </p:txBody>
      </p:sp>
    </p:spTree>
    <p:extLst>
      <p:ext uri="{BB962C8B-B14F-4D97-AF65-F5344CB8AC3E}">
        <p14:creationId xmlns:p14="http://schemas.microsoft.com/office/powerpoint/2010/main" val="4087927604"/>
      </p:ext>
    </p:extLst>
  </p:cSld>
  <p:clrMap bg1="dk1" tx1="lt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hyperlink" Target="https://uk.wikipedia.org/w/index.php?title=%D0%A6%D0%B5%D1%80%D0%BA%D0%B2%D0%B0_%D0%A1%D0%B2%D1%8F%D1%82%D0%BE%D1%97_%D0%9F%D0%B0%D1%80%D0%B0%D1%81%D0%BA%D0%B5%D0%B2%D0%B8_(%D0%9D%D0%B5%D1%81%D0%B5%D0%B1%D0%B8%D1%80)&amp;action=edit&amp;redlink=1" TargetMode="External"/><Relationship Id="rId13" Type="http://schemas.openxmlformats.org/officeDocument/2006/relationships/hyperlink" Target="https://uk.wikipedia.org/w/index.php?title=%D0%A6%D0%B5%D1%80%D0%BA%D0%B2%D0%B0_%D0%A1%D0%B2%D1%8F%D1%82%D0%BE%D0%B3%D0%BE_%D0%9A%D0%BB%D0%B8%D0%BC%D0%B5%D0%BD%D1%82%D0%B0_(%D0%9D%D0%B5%D1%81%D0%B5%D0%B1%D0%B8%D1%80)&amp;action=edit&amp;redlink=1" TargetMode="External"/><Relationship Id="rId3" Type="http://schemas.openxmlformats.org/officeDocument/2006/relationships/hyperlink" Target="https://uk.wikipedia.org/w/index.php?title=%D0%A6%D0%B5%D1%80%D0%BA%D0%B2%D0%B0_%D0%A1%D0%B2%D1%8F%D1%82%D0%BE%D1%97_%D0%9C%D0%B0%D1%80%D1%96%D1%97_%D0%95%D0%BB%D0%B5%D1%83%D1%81%D0%B0_(%D0%9D%D0%B5%D1%81%D0%B5%D0%B1%D0%B8%D1%80)&amp;action=edit&amp;redlink=1" TargetMode="External"/><Relationship Id="rId7" Type="http://schemas.openxmlformats.org/officeDocument/2006/relationships/hyperlink" Target="https://uk.wikipedia.org/w/index.php?title=%D0%A6%D0%B5%D1%80%D0%BA%D0%B2%D0%B0_%D0%A1%D0%B2%D1%8F%D1%82%D0%BE%D1%97_%D0%A4%D0%B5%D0%BE%D0%B4%D0%BE%D1%80%D0%B8_(%D0%9D%D0%B5%D1%81%D0%B5%D0%B1%D0%B8%D1%80)&amp;action=edit&amp;redlink=1" TargetMode="External"/><Relationship Id="rId12" Type="http://schemas.openxmlformats.org/officeDocument/2006/relationships/hyperlink" Target="https://uk.wikipedia.org/w/index.php?title=%D0%A1%D0%B2%D1%8F%D1%82%D0%BE-%D0%92%D0%BE%D0%B7%D0%BD%D0%B5%D1%81%D0%B5%D0%BD%D1%81%D1%8C%D0%BA%D0%B8%D0%B0_%D1%86%D0%B5%D1%80%D0%BA%D0%B2%D0%B0_(%D0%9D%D0%B5%D1%81%D0%B5%D0%B1%D0%B8%D1%80)&amp;action=edit&amp;redlink=1" TargetMode="External"/><Relationship Id="rId17" Type="http://schemas.openxmlformats.org/officeDocument/2006/relationships/image" Target="../media/image27.png"/><Relationship Id="rId2" Type="http://schemas.openxmlformats.org/officeDocument/2006/relationships/hyperlink" Target="https://uk.wikipedia.org/wiki/%D0%A6%D0%B5%D1%80%D0%BA%D0%B2%D0%B0_%D0%A1%D0%B2%D1%8F%D1%82%D0%BE%D1%97_%D0%A1%D0%BE%D1%84%D1%96%D1%97_(%D0%9D%D0%B5%D1%81%D0%B5%D0%B1%D0%B8%D1%80)" TargetMode="External"/><Relationship Id="rId16"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hyperlink" Target="https://uk.wikipedia.org/wiki/%D0%A6%D0%B5%D1%80%D0%BA%D0%B2%D0%B0_%D0%A1%D0%B2%D1%8F%D1%82%D0%BE%D0%B3%D0%BE_%D0%A1%D1%82%D0%B5%D1%84%D0%B0%D0%BD%D0%B0_(%D0%9D%D0%B5%D1%81%D0%B5%D0%B1%D0%B8%D1%80)" TargetMode="External"/><Relationship Id="rId11" Type="http://schemas.openxmlformats.org/officeDocument/2006/relationships/hyperlink" Target="https://uk.wikipedia.org/w/index.php?title=%D0%A6%D0%B5%D1%80%D0%BA%D0%B2%D0%B0_%D0%A1%D0%B2%D1%8F%D1%82%D0%BE%D0%B3%D0%BE_%D0%86%D0%BE%D0%B0%D0%BD%D0%BD%D0%B0_%D0%90%D0%BB%D1%96%D1%82%D1%83%D1%80%D0%B3%D0%B5%D1%82%D0%B0_(%D0%9D%D0%B5%D1%81%D0%B5%D0%B1%D0%B8%D1%80)&amp;action=edit&amp;redlink=1" TargetMode="External"/><Relationship Id="rId5" Type="http://schemas.openxmlformats.org/officeDocument/2006/relationships/hyperlink" Target="https://uk.wikipedia.org/w/index.php?title=%D0%A1%D0%B2%D1%8F%D1%82%D0%BE%D0%B3%D0%BE_%D0%94%D0%B8%D0%BC%D0%B8%D1%82%D1%80%D1%96%D1%8F_(%D0%9D%D0%B5%D1%81%D0%B5%D0%B1%D0%B8%D1%80)&amp;action=edit&amp;redlink=1" TargetMode="External"/><Relationship Id="rId15" Type="http://schemas.openxmlformats.org/officeDocument/2006/relationships/image" Target="../media/image25.png"/><Relationship Id="rId10" Type="http://schemas.openxmlformats.org/officeDocument/2006/relationships/hyperlink" Target="https://uk.wikipedia.org/wiki/%D0%A6%D0%B5%D1%80%D0%BA%D0%B2%D0%B0_%D0%A5%D1%80%D0%B8%D1%81%D1%82%D0%B0_%D0%9F%D0%B0%D0%BD%D1%82%D0%BE%D0%BA%D1%80%D0%B0%D1%82%D0%BE%D1%80%D0%B0_(%D0%9D%D0%B5%D1%81%D0%B5%D0%B1%D0%B8%D1%80)" TargetMode="External"/><Relationship Id="rId4" Type="http://schemas.openxmlformats.org/officeDocument/2006/relationships/hyperlink" Target="https://uk.wikipedia.org/w/index.php?title=%D0%A6%D0%B5%D1%80%D0%BA%D0%B2%D0%B0_%D0%A1%D0%B2%D1%8F%D1%82%D0%BE%D0%B3%D0%BE_%D0%86%D0%BE%D0%B0%D0%BD%D0%BD%D0%B0_%D0%A5%D1%80%D0%B5%D1%81%D1%82%D0%B8%D1%82%D0%B5%D0%BB%D1%8F_(%D0%9D%D0%B5%D1%81%D0%B5%D0%B1%D0%B8%D1%80)&amp;action=edit&amp;redlink=1" TargetMode="External"/><Relationship Id="rId9" Type="http://schemas.openxmlformats.org/officeDocument/2006/relationships/hyperlink" Target="https://uk.wikipedia.org/w/index.php?title=%D0%A6%D0%B5%D1%80%D0%BA%D0%B2%D0%B0_%D0%A1%D0%B2%D1%8F%D1%82%D0%B8%D1%85_%D0%90%D1%80%D1%85%D0%B0%D0%BD%D0%B3%D0%B5%D0%BB%D1%96%D0%B2_%D0%9C%D0%B8%D1%85%D0%B0%D1%97%D0%BB%D0%B0_%D1%82%D0%B0_%D0%93%D0%B0%D0%B2%D1%80%D0%B8%D1%97%D0%BB%D0%B0_(%D0%9D%D0%B5%D1%81%D0%B5%D0%B1%D0%B8%D1%80)&amp;action=edit&amp;redlink=1" TargetMode="External"/><Relationship Id="rId14" Type="http://schemas.openxmlformats.org/officeDocument/2006/relationships/hyperlink" Target="https://uk.wikipedia.org/w/index.php?title=%D0%A6%D0%B5%D1%80%D0%BA%D0%B2%D0%B0_%D0%A3%D1%81%D0%BF%D0%B5%D0%BD%D0%BD%D1%8F_%D0%9F%D1%80%D0%B5%D1%81%D0%B2%D1%8F%D1%82%D0%BE%D1%97_%D0%91%D0%BE%D0%B3%D0%BE%D1%80%D0%BE%D0%B4%D0%B8%D1%86%D1%96_(%D0%9D%D0%B5%D1%81%D0%B5%D0%B1%D0%B8%D1%80)&amp;action=edit&amp;redlink=1"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323528" y="355366"/>
            <a:ext cx="2499577" cy="1585097"/>
          </a:xfrm>
          <a:prstGeom prst="rect">
            <a:avLst/>
          </a:prstGeom>
        </p:spPr>
      </p:pic>
      <p:sp>
        <p:nvSpPr>
          <p:cNvPr id="2" name="Заголовок 1"/>
          <p:cNvSpPr>
            <a:spLocks noGrp="1"/>
          </p:cNvSpPr>
          <p:nvPr>
            <p:ph type="ctrTitle"/>
          </p:nvPr>
        </p:nvSpPr>
        <p:spPr>
          <a:xfrm>
            <a:off x="323529" y="2492896"/>
            <a:ext cx="8594822" cy="2664296"/>
          </a:xfrm>
        </p:spPr>
        <p:txBody>
          <a:bodyPr>
            <a:noAutofit/>
          </a:bodyPr>
          <a:lstStyle/>
          <a:p>
            <a:pPr algn="ctr"/>
            <a:r>
              <a:rPr lang="ru-RU" sz="3500" b="1" dirty="0" err="1" smtClean="0"/>
              <a:t>Міжнародне</a:t>
            </a:r>
            <a:r>
              <a:rPr lang="ru-RU" sz="3500" b="1" dirty="0" smtClean="0"/>
              <a:t> </a:t>
            </a:r>
            <a:r>
              <a:rPr lang="ru-RU" sz="3500" b="1" dirty="0" err="1"/>
              <a:t>стажування</a:t>
            </a:r>
            <a:r>
              <a:rPr lang="ru-RU" sz="3500" b="1" dirty="0"/>
              <a:t> </a:t>
            </a:r>
            <a:r>
              <a:rPr lang="ru-RU" sz="3500" b="1" dirty="0" err="1" smtClean="0"/>
              <a:t>студентів</a:t>
            </a:r>
            <a:r>
              <a:rPr lang="ru-RU" sz="3500" b="1" dirty="0" smtClean="0"/>
              <a:t> </a:t>
            </a:r>
            <a:r>
              <a:rPr lang="ru-RU" sz="3500" b="1" dirty="0" err="1" smtClean="0"/>
              <a:t>Університету</a:t>
            </a:r>
            <a:r>
              <a:rPr lang="ru-RU" sz="3500" b="1" dirty="0" smtClean="0"/>
              <a:t> «</a:t>
            </a:r>
            <a:r>
              <a:rPr lang="ru-RU" sz="3500" b="1" dirty="0" err="1" smtClean="0"/>
              <a:t>Україна</a:t>
            </a:r>
            <a:r>
              <a:rPr lang="ru-RU" sz="3500" b="1" dirty="0" smtClean="0"/>
              <a:t>» </a:t>
            </a:r>
            <a:r>
              <a:rPr lang="uk-UA" sz="3600" b="1" dirty="0" err="1" smtClean="0"/>
              <a:t>туристичн</a:t>
            </a:r>
            <a:r>
              <a:rPr lang="" sz="3600" b="1" dirty="0" smtClean="0"/>
              <a:t>ий</a:t>
            </a:r>
            <a:r>
              <a:rPr lang="uk-UA" sz="3600" b="1" dirty="0" smtClean="0"/>
              <a:t> комплекс «</a:t>
            </a:r>
            <a:r>
              <a:rPr lang="en-US" sz="3600" b="1" dirty="0" smtClean="0"/>
              <a:t>SOL»</a:t>
            </a:r>
            <a:r>
              <a:rPr lang="ru-RU" sz="3500" b="1" dirty="0" smtClean="0"/>
              <a:t> </a:t>
            </a:r>
            <a:br>
              <a:rPr lang="ru-RU" sz="3500" b="1" dirty="0" smtClean="0"/>
            </a:br>
            <a:r>
              <a:rPr lang="ru-RU" sz="3500" b="1" dirty="0" err="1" smtClean="0"/>
              <a:t>республіки</a:t>
            </a:r>
            <a:r>
              <a:rPr lang="ru-RU" sz="3500" b="1" dirty="0" smtClean="0"/>
              <a:t> </a:t>
            </a:r>
            <a:r>
              <a:rPr lang="ru-RU" sz="3500" b="1" dirty="0" err="1" smtClean="0"/>
              <a:t>Болгарія</a:t>
            </a:r>
            <a:r>
              <a:rPr lang="ru-RU" sz="3500" b="1" smtClean="0"/>
              <a:t> </a:t>
            </a:r>
            <a:r>
              <a:rPr lang="ru-RU" sz="3500" b="1" smtClean="0"/>
              <a:t>2022-2023 </a:t>
            </a:r>
            <a:r>
              <a:rPr lang="ru-RU" sz="3500" b="1" dirty="0" err="1" smtClean="0"/>
              <a:t>рік</a:t>
            </a:r>
            <a:endParaRPr lang="ru-RU" sz="3500" b="1" dirty="0"/>
          </a:p>
        </p:txBody>
      </p:sp>
      <p:sp>
        <p:nvSpPr>
          <p:cNvPr id="4" name="Подзаголовок 2"/>
          <p:cNvSpPr>
            <a:spLocks noGrp="1"/>
          </p:cNvSpPr>
          <p:nvPr>
            <p:ph type="subTitle" idx="1"/>
          </p:nvPr>
        </p:nvSpPr>
        <p:spPr>
          <a:xfrm>
            <a:off x="5724128" y="4869160"/>
            <a:ext cx="2624336" cy="1273696"/>
          </a:xfrm>
        </p:spPr>
        <p:txBody>
          <a:bodyPr>
            <a:normAutofit/>
          </a:bodyPr>
          <a:lstStyle/>
          <a:p>
            <a:pPr algn="l"/>
            <a:r>
              <a:rPr lang="ru-RU" dirty="0" smtClean="0">
                <a:latin typeface="Times New Roman" panose="02020603050405020304" pitchFamily="18" charset="0"/>
                <a:cs typeface="Times New Roman" panose="02020603050405020304" pitchFamily="18" charset="0"/>
              </a:rPr>
              <a:t> </a:t>
            </a:r>
            <a:endParaRPr lang="ru-RU" dirty="0">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3"/>
          <a:stretch>
            <a:fillRect/>
          </a:stretch>
        </p:blipFill>
        <p:spPr>
          <a:xfrm>
            <a:off x="6732240" y="263685"/>
            <a:ext cx="2186111" cy="1656000"/>
          </a:xfrm>
          <a:prstGeom prst="rect">
            <a:avLst/>
          </a:prstGeom>
        </p:spPr>
      </p:pic>
      <p:pic>
        <p:nvPicPr>
          <p:cNvPr id="8" name="Рисунок 7"/>
          <p:cNvPicPr>
            <a:picLocks noChangeAspect="1"/>
          </p:cNvPicPr>
          <p:nvPr/>
        </p:nvPicPr>
        <p:blipFill>
          <a:blip r:embed="rId4"/>
          <a:stretch>
            <a:fillRect/>
          </a:stretch>
        </p:blipFill>
        <p:spPr>
          <a:xfrm>
            <a:off x="214470" y="5469015"/>
            <a:ext cx="1363107" cy="1080000"/>
          </a:xfrm>
          <a:prstGeom prst="rect">
            <a:avLst/>
          </a:prstGeom>
        </p:spPr>
      </p:pic>
      <p:pic>
        <p:nvPicPr>
          <p:cNvPr id="9" name="Рисунок 8"/>
          <p:cNvPicPr>
            <a:picLocks noChangeAspect="1"/>
          </p:cNvPicPr>
          <p:nvPr/>
        </p:nvPicPr>
        <p:blipFill>
          <a:blip r:embed="rId5"/>
          <a:stretch>
            <a:fillRect/>
          </a:stretch>
        </p:blipFill>
        <p:spPr>
          <a:xfrm>
            <a:off x="6889651" y="5469015"/>
            <a:ext cx="1871287" cy="1080000"/>
          </a:xfrm>
          <a:prstGeom prst="rect">
            <a:avLst/>
          </a:prstGeom>
        </p:spPr>
      </p:pic>
      <p:pic>
        <p:nvPicPr>
          <p:cNvPr id="12" name="Рисунок 11"/>
          <p:cNvPicPr>
            <a:picLocks noChangeAspect="1"/>
          </p:cNvPicPr>
          <p:nvPr/>
        </p:nvPicPr>
        <p:blipFill>
          <a:blip r:embed="rId6"/>
          <a:stretch>
            <a:fillRect/>
          </a:stretch>
        </p:blipFill>
        <p:spPr>
          <a:xfrm>
            <a:off x="3406434" y="5481833"/>
            <a:ext cx="898218" cy="1080000"/>
          </a:xfrm>
          <a:prstGeom prst="rect">
            <a:avLst/>
          </a:prstGeom>
        </p:spPr>
      </p:pic>
      <p:pic>
        <p:nvPicPr>
          <p:cNvPr id="13" name="Рисунок 12"/>
          <p:cNvPicPr>
            <a:picLocks noChangeAspect="1"/>
          </p:cNvPicPr>
          <p:nvPr/>
        </p:nvPicPr>
        <p:blipFill>
          <a:blip r:embed="rId7"/>
          <a:stretch>
            <a:fillRect/>
          </a:stretch>
        </p:blipFill>
        <p:spPr>
          <a:xfrm>
            <a:off x="4408913" y="5488547"/>
            <a:ext cx="2338252" cy="1080000"/>
          </a:xfrm>
          <a:prstGeom prst="rect">
            <a:avLst/>
          </a:prstGeom>
        </p:spPr>
      </p:pic>
      <p:pic>
        <p:nvPicPr>
          <p:cNvPr id="15" name="Рисунок 14"/>
          <p:cNvPicPr>
            <a:picLocks noChangeAspect="1"/>
          </p:cNvPicPr>
          <p:nvPr/>
        </p:nvPicPr>
        <p:blipFill>
          <a:blip r:embed="rId8"/>
          <a:stretch>
            <a:fillRect/>
          </a:stretch>
        </p:blipFill>
        <p:spPr>
          <a:xfrm>
            <a:off x="3778039" y="267077"/>
            <a:ext cx="1800000" cy="1800000"/>
          </a:xfrm>
          <a:prstGeom prst="rect">
            <a:avLst/>
          </a:prstGeom>
        </p:spPr>
      </p:pic>
      <p:pic>
        <p:nvPicPr>
          <p:cNvPr id="16" name="Рисунок 15"/>
          <p:cNvPicPr>
            <a:picLocks noChangeAspect="1"/>
          </p:cNvPicPr>
          <p:nvPr/>
        </p:nvPicPr>
        <p:blipFill>
          <a:blip r:embed="rId9"/>
          <a:stretch>
            <a:fillRect/>
          </a:stretch>
        </p:blipFill>
        <p:spPr>
          <a:xfrm>
            <a:off x="1838245" y="5469015"/>
            <a:ext cx="1441748" cy="1080000"/>
          </a:xfrm>
          <a:prstGeom prst="rect">
            <a:avLst/>
          </a:prstGeom>
        </p:spPr>
      </p:pic>
    </p:spTree>
    <p:extLst>
      <p:ext uri="{BB962C8B-B14F-4D97-AF65-F5344CB8AC3E}">
        <p14:creationId xmlns:p14="http://schemas.microsoft.com/office/powerpoint/2010/main" val="38852363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116632"/>
            <a:ext cx="8568952" cy="1736616"/>
          </a:xfrm>
        </p:spPr>
        <p:txBody>
          <a:bodyPr/>
          <a:lstStyle/>
          <a:p>
            <a:pPr algn="just"/>
            <a:r>
              <a:rPr lang="uk-UA" sz="2800" dirty="0" smtClean="0"/>
              <a:t/>
            </a:r>
            <a:br>
              <a:rPr lang="uk-UA" sz="2800" dirty="0" smtClean="0"/>
            </a:br>
            <a:r>
              <a:rPr lang="uk-UA" sz="2400" dirty="0" smtClean="0"/>
              <a:t>Сучасна </a:t>
            </a:r>
            <a:r>
              <a:rPr lang="uk-UA" sz="2400" b="1" dirty="0" smtClean="0"/>
              <a:t>індустрія туризму</a:t>
            </a:r>
            <a:r>
              <a:rPr lang="uk-UA" sz="2400" dirty="0" smtClean="0"/>
              <a:t> - одна з найбільш швидко прогресуючих галузей світового господарства, яка визнана однією з найбільш перспективних галузей національних економік світу. Якісний розвиток туристичної галузі можливий лише за умови динамічного розвитку профільної та якісної вищої освіти. Кваліфіковані фахівці в сфері туризму цінуються не тільки в Україні, а й за кордоном. </a:t>
            </a:r>
            <a:br>
              <a:rPr lang="uk-UA" sz="2400" dirty="0" smtClean="0"/>
            </a:br>
            <a:r>
              <a:rPr lang="uk-UA" sz="2400" dirty="0" smtClean="0"/>
              <a:t>Ось чому вже сьомий рік Університет «Україна» з міжнародним комітетом з прав людини при М</a:t>
            </a:r>
            <a:r>
              <a:rPr lang="" sz="2400" dirty="0" smtClean="0"/>
              <a:t>КУ</a:t>
            </a:r>
            <a:r>
              <a:rPr lang="uk-UA" sz="2400" dirty="0" smtClean="0"/>
              <a:t> України та міжнародним благодійним фондом «Творчість» (віце-президент Самарська Лариса) реалізує програми стажування студентів університету в Болгарії. За ці роки </a:t>
            </a:r>
            <a:r>
              <a:rPr lang="uk-UA" sz="2400" b="1" dirty="0" smtClean="0">
                <a:solidFill>
                  <a:srgbClr val="FF0000"/>
                </a:solidFill>
              </a:rPr>
              <a:t>146</a:t>
            </a:r>
            <a:r>
              <a:rPr lang="uk-UA" sz="2400" dirty="0" smtClean="0"/>
              <a:t> наших студентів мали змогу використати цю програму.</a:t>
            </a:r>
            <a:endParaRPr lang="uk-UA" sz="2400" dirty="0"/>
          </a:p>
        </p:txBody>
      </p:sp>
    </p:spTree>
    <p:extLst>
      <p:ext uri="{BB962C8B-B14F-4D97-AF65-F5344CB8AC3E}">
        <p14:creationId xmlns:p14="http://schemas.microsoft.com/office/powerpoint/2010/main" val="38484697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4970" y="260648"/>
            <a:ext cx="5400600" cy="1592600"/>
          </a:xfrm>
        </p:spPr>
        <p:txBody>
          <a:bodyPr/>
          <a:lstStyle/>
          <a:p>
            <a:pPr algn="just" fontAlgn="base"/>
            <a:r>
              <a:rPr lang="uk-UA" sz="1800" dirty="0" smtClean="0"/>
              <a:t>Завдяки</a:t>
            </a:r>
            <a:r>
              <a:rPr lang="" sz="1800" dirty="0" smtClean="0"/>
              <a:t> співпраці інституту філології та масових комунікаці( </a:t>
            </a:r>
            <a:r>
              <a:rPr lang="ru-RU" sz="1800" dirty="0" smtClean="0"/>
              <a:t>директор </a:t>
            </a:r>
            <a:r>
              <a:rPr lang="ru-RU" sz="1800" dirty="0" err="1" smtClean="0"/>
              <a:t>інституту</a:t>
            </a:r>
            <a:r>
              <a:rPr lang="ru-RU" sz="1800" dirty="0" smtClean="0"/>
              <a:t> </a:t>
            </a:r>
            <a:r>
              <a:rPr lang="ru-RU" sz="1800" dirty="0" err="1"/>
              <a:t>філології</a:t>
            </a:r>
            <a:r>
              <a:rPr lang="ru-RU" sz="1800" dirty="0"/>
              <a:t> та </a:t>
            </a:r>
            <a:r>
              <a:rPr lang="ru-RU" sz="1800" dirty="0" err="1"/>
              <a:t>масових</a:t>
            </a:r>
            <a:r>
              <a:rPr lang="ru-RU" sz="1800" dirty="0"/>
              <a:t> </a:t>
            </a:r>
            <a:r>
              <a:rPr lang="ru-RU" sz="1800" dirty="0" err="1"/>
              <a:t>комунікацій</a:t>
            </a:r>
            <a:r>
              <a:rPr lang="ru-RU" sz="1800" dirty="0"/>
              <a:t>  </a:t>
            </a:r>
            <a:r>
              <a:rPr lang="ru-RU" sz="1800" dirty="0" err="1"/>
              <a:t>Барна</a:t>
            </a:r>
            <a:r>
              <a:rPr lang="ru-RU" sz="1800" dirty="0"/>
              <a:t> </a:t>
            </a:r>
            <a:r>
              <a:rPr lang="ru-RU" sz="1800" dirty="0" err="1" smtClean="0"/>
              <a:t>Наталі</a:t>
            </a:r>
            <a:r>
              <a:rPr lang="" sz="1800" dirty="0" smtClean="0"/>
              <a:t>я) з</a:t>
            </a:r>
            <a:r>
              <a:rPr lang="uk-UA" sz="1800" dirty="0" smtClean="0"/>
              <a:t> віце-президент</a:t>
            </a:r>
            <a:r>
              <a:rPr lang="" sz="1800" dirty="0" smtClean="0"/>
              <a:t>ом </a:t>
            </a:r>
            <a:r>
              <a:rPr lang="uk-UA" sz="1800" dirty="0" smtClean="0"/>
              <a:t>М</a:t>
            </a:r>
            <a:r>
              <a:rPr lang="" sz="1800" dirty="0" smtClean="0"/>
              <a:t>іжнародного благодійного фонду</a:t>
            </a:r>
            <a:r>
              <a:rPr lang="uk-UA" sz="1800" dirty="0" smtClean="0"/>
              <a:t> </a:t>
            </a:r>
            <a:r>
              <a:rPr lang="uk-UA" sz="1800" dirty="0"/>
              <a:t>«Творчість</a:t>
            </a:r>
            <a:r>
              <a:rPr lang="uk-UA" sz="1800" dirty="0" smtClean="0"/>
              <a:t>»</a:t>
            </a:r>
            <a:r>
              <a:rPr lang="" sz="1800" dirty="0" smtClean="0"/>
              <a:t>, головою департаменту міжнародного туризму Комітету прав захисту людини при Міністерстві культури та інформаційної політики України</a:t>
            </a:r>
            <a:r>
              <a:rPr lang="uk-UA" sz="1800" dirty="0" smtClean="0"/>
              <a:t> </a:t>
            </a:r>
            <a:r>
              <a:rPr lang="uk-UA" sz="1800" b="1" dirty="0" smtClean="0"/>
              <a:t>Самарської Лариси</a:t>
            </a:r>
            <a:r>
              <a:rPr lang="uk-UA" sz="1800" dirty="0" smtClean="0"/>
              <a:t> та команди небайдужих</a:t>
            </a:r>
            <a:r>
              <a:rPr lang="" sz="1800" dirty="0" smtClean="0"/>
              <a:t> </a:t>
            </a:r>
            <a:r>
              <a:rPr lang="uk-UA" sz="1800" dirty="0" smtClean="0"/>
              <a:t>співробітників Університету «Україна» була </a:t>
            </a:r>
            <a:r>
              <a:rPr lang="" sz="1800" dirty="0" smtClean="0"/>
              <a:t>реалізована програма міжнародного стажування студентів у місті Несебр(Болгарія) та надана</a:t>
            </a:r>
            <a:r>
              <a:rPr lang="uk-UA" sz="1800" dirty="0" smtClean="0"/>
              <a:t> благодійна </a:t>
            </a:r>
            <a:r>
              <a:rPr lang="uk-UA" sz="1800" dirty="0"/>
              <a:t>допомога </a:t>
            </a:r>
            <a:r>
              <a:rPr lang="uk-UA" sz="1800" dirty="0" smtClean="0"/>
              <a:t>постраждалим</a:t>
            </a:r>
            <a:r>
              <a:rPr lang="" sz="1800" dirty="0" smtClean="0"/>
              <a:t> від</a:t>
            </a:r>
            <a:r>
              <a:rPr lang="uk-UA" sz="1800" dirty="0" smtClean="0"/>
              <a:t> війни</a:t>
            </a:r>
            <a:r>
              <a:rPr lang="" sz="1800" dirty="0" smtClean="0"/>
              <a:t> особам(в тому числі студентам УУ)</a:t>
            </a:r>
            <a:r>
              <a:rPr lang="uk-UA" sz="1800" dirty="0" smtClean="0"/>
              <a:t>, </a:t>
            </a:r>
            <a:r>
              <a:rPr lang="uk-UA" sz="1800" dirty="0"/>
              <a:t>яку розв’язала </a:t>
            </a:r>
            <a:r>
              <a:rPr lang="uk-UA" sz="1800" dirty="0" err="1"/>
              <a:t>росія</a:t>
            </a:r>
            <a:r>
              <a:rPr lang="uk-UA" sz="1800" dirty="0"/>
              <a:t> на території </a:t>
            </a:r>
            <a:r>
              <a:rPr lang="uk-UA" sz="1800" dirty="0" smtClean="0"/>
              <a:t>України. </a:t>
            </a:r>
            <a:r>
              <a:rPr lang="" sz="1800" dirty="0" smtClean="0"/>
              <a:t>Навесні 2022 року </a:t>
            </a:r>
            <a:r>
              <a:rPr lang="uk-UA" sz="1800" dirty="0" smtClean="0"/>
              <a:t>проведені перемовини з генеральним директором</a:t>
            </a:r>
            <a:r>
              <a:rPr lang="" sz="1800" dirty="0" smtClean="0"/>
              <a:t> туристичного комплексу </a:t>
            </a:r>
            <a:r>
              <a:rPr lang="uk-UA" sz="1800" dirty="0" smtClean="0"/>
              <a:t>«</a:t>
            </a:r>
            <a:r>
              <a:rPr lang="en-US" sz="1800" dirty="0"/>
              <a:t>SOL</a:t>
            </a:r>
            <a:r>
              <a:rPr lang="uk-UA" sz="1800" dirty="0"/>
              <a:t>»  Любо </a:t>
            </a:r>
            <a:r>
              <a:rPr lang="uk-UA" sz="1800" dirty="0" smtClean="0"/>
              <a:t>Л</a:t>
            </a:r>
            <a:r>
              <a:rPr lang="" sz="1800" dirty="0" smtClean="0"/>
              <a:t>ИПЧЕ</a:t>
            </a:r>
            <a:r>
              <a:rPr lang="uk-UA" sz="1800" dirty="0" smtClean="0"/>
              <a:t>В</a:t>
            </a:r>
            <a:r>
              <a:rPr lang="" sz="1800" dirty="0" smtClean="0"/>
              <a:t>ИМ</a:t>
            </a:r>
            <a:r>
              <a:rPr lang="uk-UA" sz="1800" dirty="0" smtClean="0"/>
              <a:t> щодо організації </a:t>
            </a:r>
            <a:r>
              <a:rPr lang="uk-UA" sz="1800" dirty="0" err="1" smtClean="0"/>
              <a:t>прихистку</a:t>
            </a:r>
            <a:r>
              <a:rPr lang="uk-UA" sz="1800" dirty="0" smtClean="0"/>
              <a:t> на базі </a:t>
            </a:r>
            <a:r>
              <a:rPr lang="" sz="1800" dirty="0" smtClean="0"/>
              <a:t>туристичного </a:t>
            </a:r>
            <a:r>
              <a:rPr lang="uk-UA" sz="1800" dirty="0" smtClean="0"/>
              <a:t>комплексу</a:t>
            </a:r>
            <a:r>
              <a:rPr lang="" sz="1800" dirty="0" smtClean="0"/>
              <a:t>, </a:t>
            </a:r>
            <a:r>
              <a:rPr lang="" sz="1800" dirty="0"/>
              <a:t>я</a:t>
            </a:r>
            <a:r>
              <a:rPr lang="uk-UA" sz="1800" dirty="0" err="1" smtClean="0"/>
              <a:t>кий</a:t>
            </a:r>
            <a:r>
              <a:rPr lang="uk-UA" sz="1800" dirty="0" smtClean="0"/>
              <a:t>  перший відкрив свої двері для Українських переміщених осіб</a:t>
            </a:r>
            <a:r>
              <a:rPr lang="" sz="1800" dirty="0" smtClean="0"/>
              <a:t> у квітні місяці</a:t>
            </a:r>
            <a:r>
              <a:rPr lang="uk-UA" sz="2000" dirty="0" smtClean="0"/>
              <a:t>.</a:t>
            </a:r>
            <a:r>
              <a:rPr lang="uk-UA" sz="2000" dirty="0"/>
              <a:t/>
            </a:r>
            <a:br>
              <a:rPr lang="uk-UA" sz="2000" dirty="0"/>
            </a:br>
            <a:endParaRPr lang="uk-UA" sz="2000" dirty="0"/>
          </a:p>
        </p:txBody>
      </p:sp>
      <p:pic>
        <p:nvPicPr>
          <p:cNvPr id="3" name="Рисунок 2"/>
          <p:cNvPicPr>
            <a:picLocks noChangeAspect="1"/>
          </p:cNvPicPr>
          <p:nvPr/>
        </p:nvPicPr>
        <p:blipFill>
          <a:blip r:embed="rId2"/>
          <a:stretch>
            <a:fillRect/>
          </a:stretch>
        </p:blipFill>
        <p:spPr>
          <a:xfrm>
            <a:off x="5652120" y="260648"/>
            <a:ext cx="3364078" cy="2520000"/>
          </a:xfrm>
          <a:prstGeom prst="rect">
            <a:avLst/>
          </a:prstGeom>
        </p:spPr>
      </p:pic>
      <p:pic>
        <p:nvPicPr>
          <p:cNvPr id="11" name="Рисунок 10"/>
          <p:cNvPicPr>
            <a:picLocks noChangeAspect="1"/>
          </p:cNvPicPr>
          <p:nvPr/>
        </p:nvPicPr>
        <p:blipFill>
          <a:blip r:embed="rId3"/>
          <a:stretch>
            <a:fillRect/>
          </a:stretch>
        </p:blipFill>
        <p:spPr>
          <a:xfrm>
            <a:off x="6236784" y="2996952"/>
            <a:ext cx="2194750" cy="2926334"/>
          </a:xfrm>
          <a:prstGeom prst="rect">
            <a:avLst/>
          </a:prstGeom>
        </p:spPr>
      </p:pic>
    </p:spTree>
    <p:extLst>
      <p:ext uri="{BB962C8B-B14F-4D97-AF65-F5344CB8AC3E}">
        <p14:creationId xmlns:p14="http://schemas.microsoft.com/office/powerpoint/2010/main" val="7332210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116632"/>
            <a:ext cx="5400600" cy="1736616"/>
          </a:xfrm>
        </p:spPr>
        <p:txBody>
          <a:bodyPr/>
          <a:lstStyle/>
          <a:p>
            <a:pPr algn="just" fontAlgn="base"/>
            <a:r>
              <a:rPr lang="uk-UA" sz="2800" dirty="0" smtClean="0"/>
              <a:t/>
            </a:r>
            <a:br>
              <a:rPr lang="uk-UA" sz="2800" dirty="0" smtClean="0"/>
            </a:br>
            <a:r>
              <a:rPr lang="uk-UA" sz="2400" dirty="0"/>
              <a:t>За рахунок фонду безкоштовно </a:t>
            </a:r>
            <a:r>
              <a:rPr lang="uk-UA" sz="2400" dirty="0" err="1" smtClean="0"/>
              <a:t>бул</a:t>
            </a:r>
            <a:r>
              <a:rPr lang="" sz="2400" dirty="0" smtClean="0"/>
              <a:t>о організовано перевезення до Болгарії</a:t>
            </a:r>
            <a:r>
              <a:rPr lang="uk-UA" sz="2400" dirty="0" smtClean="0"/>
              <a:t> </a:t>
            </a:r>
            <a:r>
              <a:rPr lang="uk-UA" sz="2400" dirty="0"/>
              <a:t>та </a:t>
            </a:r>
            <a:r>
              <a:rPr lang="" sz="2400" dirty="0" smtClean="0"/>
              <a:t>надано</a:t>
            </a:r>
            <a:r>
              <a:rPr lang="uk-UA" sz="2400" dirty="0" smtClean="0"/>
              <a:t> </a:t>
            </a:r>
            <a:r>
              <a:rPr lang="uk-UA" sz="2400" dirty="0" err="1"/>
              <a:t>прихисток</a:t>
            </a:r>
            <a:r>
              <a:rPr lang="uk-UA" sz="2400" dirty="0"/>
              <a:t> </a:t>
            </a:r>
            <a:r>
              <a:rPr lang="uk-UA" sz="2400" dirty="0" smtClean="0"/>
              <a:t> в </a:t>
            </a:r>
            <a:r>
              <a:rPr lang="" sz="2400" dirty="0" smtClean="0"/>
              <a:t>мережі </a:t>
            </a:r>
            <a:r>
              <a:rPr lang="uk-UA" sz="2400" dirty="0" smtClean="0"/>
              <a:t>готелів </a:t>
            </a:r>
            <a:r>
              <a:rPr lang="uk-UA" sz="2400" dirty="0"/>
              <a:t>«</a:t>
            </a:r>
            <a:r>
              <a:rPr lang="en-US" sz="2400" dirty="0"/>
              <a:t>SOL NESSEBR </a:t>
            </a:r>
            <a:r>
              <a:rPr lang="en-US" sz="2400" dirty="0" err="1" smtClean="0"/>
              <a:t>Palas</a:t>
            </a:r>
            <a:r>
              <a:rPr lang="en-US" sz="2400" dirty="0" smtClean="0"/>
              <a:t>»</a:t>
            </a:r>
            <a:r>
              <a:rPr lang="uk-UA" sz="2400" dirty="0" smtClean="0"/>
              <a:t> </a:t>
            </a:r>
            <a:r>
              <a:rPr lang="" sz="2400" dirty="0" smtClean="0"/>
              <a:t>4,</a:t>
            </a:r>
            <a:r>
              <a:rPr lang="uk-UA" sz="2400" dirty="0" smtClean="0"/>
              <a:t>5</a:t>
            </a:r>
            <a:r>
              <a:rPr lang="uk-UA" sz="2400" dirty="0"/>
              <a:t>* </a:t>
            </a:r>
            <a:r>
              <a:rPr lang="uk-UA" sz="2400" dirty="0" smtClean="0"/>
              <a:t> </a:t>
            </a:r>
            <a:r>
              <a:rPr lang="" sz="2400" dirty="0" smtClean="0"/>
              <a:t>біля </a:t>
            </a:r>
            <a:r>
              <a:rPr lang="uk-UA" sz="2400" dirty="0" smtClean="0">
                <a:solidFill>
                  <a:srgbClr val="FF0000"/>
                </a:solidFill>
              </a:rPr>
              <a:t>1547</a:t>
            </a:r>
            <a:r>
              <a:rPr lang="" sz="2400" dirty="0"/>
              <a:t> </a:t>
            </a:r>
            <a:r>
              <a:rPr lang="" sz="2400" dirty="0" smtClean="0"/>
              <a:t>осіб</a:t>
            </a:r>
            <a:r>
              <a:rPr lang="uk-UA" sz="2400" dirty="0" smtClean="0">
                <a:solidFill>
                  <a:schemeClr val="tx1"/>
                </a:solidFill>
              </a:rPr>
              <a:t>, а це: </a:t>
            </a:r>
            <a:r>
              <a:rPr lang="uk-UA" sz="2400" dirty="0" smtClean="0"/>
              <a:t> проживання(розміщення),</a:t>
            </a:r>
            <a:r>
              <a:rPr lang="uk-UA" sz="2400" dirty="0" err="1" smtClean="0"/>
              <a:t>харчув</a:t>
            </a:r>
            <a:r>
              <a:rPr lang="" sz="2400" dirty="0" smtClean="0"/>
              <a:t>-</a:t>
            </a:r>
            <a:r>
              <a:rPr lang="uk-UA" sz="2400" dirty="0" err="1" smtClean="0"/>
              <a:t>ання</a:t>
            </a:r>
            <a:r>
              <a:rPr lang="uk-UA" sz="2400" dirty="0" smtClean="0"/>
              <a:t>, забезпечення </a:t>
            </a:r>
            <a:r>
              <a:rPr lang="uk-UA" sz="2400" dirty="0"/>
              <a:t>необхідними </a:t>
            </a:r>
            <a:r>
              <a:rPr lang="uk-UA" sz="2400" dirty="0" smtClean="0"/>
              <a:t>речами,</a:t>
            </a:r>
            <a:r>
              <a:rPr lang="" sz="2400" dirty="0" smtClean="0"/>
              <a:t> </a:t>
            </a:r>
            <a:r>
              <a:rPr lang="uk-UA" sz="2400" dirty="0" smtClean="0"/>
              <a:t>оформлення медичного страхування та</a:t>
            </a:r>
            <a:r>
              <a:rPr lang="" sz="2400" dirty="0" smtClean="0"/>
              <a:t> соціальних</a:t>
            </a:r>
            <a:r>
              <a:rPr lang="uk-UA" sz="2400" dirty="0" smtClean="0"/>
              <a:t> виплат, </a:t>
            </a:r>
            <a:r>
              <a:rPr lang="uk-UA" sz="2400" dirty="0" err="1" smtClean="0"/>
              <a:t>психологічн</a:t>
            </a:r>
            <a:r>
              <a:rPr lang="" sz="2400" dirty="0" smtClean="0"/>
              <a:t>а</a:t>
            </a:r>
            <a:r>
              <a:rPr lang="uk-UA" sz="2400" dirty="0" smtClean="0"/>
              <a:t> </a:t>
            </a:r>
            <a:r>
              <a:rPr lang="uk-UA" sz="2400" dirty="0" err="1" smtClean="0"/>
              <a:t>підтримк</a:t>
            </a:r>
            <a:r>
              <a:rPr lang="" sz="2400" dirty="0" smtClean="0"/>
              <a:t>а</a:t>
            </a:r>
            <a:r>
              <a:rPr lang="uk-UA" sz="2400" dirty="0" smtClean="0"/>
              <a:t> </a:t>
            </a:r>
            <a:r>
              <a:rPr lang="uk-UA" sz="2400" dirty="0"/>
              <a:t>та </a:t>
            </a:r>
            <a:r>
              <a:rPr lang="uk-UA" sz="2400" dirty="0" err="1" smtClean="0"/>
              <a:t>інши</a:t>
            </a:r>
            <a:r>
              <a:rPr lang="uk-UA" sz="2400" dirty="0" smtClean="0"/>
              <a:t> вид</a:t>
            </a:r>
            <a:r>
              <a:rPr lang="" sz="2400" dirty="0" smtClean="0"/>
              <a:t>и</a:t>
            </a:r>
            <a:r>
              <a:rPr lang="uk-UA" sz="2400" dirty="0" smtClean="0"/>
              <a:t> допомоги з міст Буча, Гостомель, Ірпінь,  Київ, Харків, Миколаї</a:t>
            </a:r>
            <a:r>
              <a:rPr lang="" sz="2400" dirty="0" smtClean="0"/>
              <a:t>в</a:t>
            </a:r>
            <a:r>
              <a:rPr lang="uk-UA" sz="2400" dirty="0" smtClean="0"/>
              <a:t>, Нова Каховка та </a:t>
            </a:r>
            <a:r>
              <a:rPr lang="" sz="2400" dirty="0" smtClean="0"/>
              <a:t>Маріуполь</a:t>
            </a:r>
            <a:r>
              <a:rPr lang="uk-UA" sz="2400" dirty="0" smtClean="0"/>
              <a:t>.</a:t>
            </a:r>
            <a:r>
              <a:rPr lang="uk-UA" sz="2400" dirty="0"/>
              <a:t/>
            </a:r>
            <a:br>
              <a:rPr lang="uk-UA" sz="2400" dirty="0"/>
            </a:br>
            <a:endParaRPr lang="uk-UA" sz="2400" dirty="0"/>
          </a:p>
        </p:txBody>
      </p:sp>
      <p:pic>
        <p:nvPicPr>
          <p:cNvPr id="4" name="Рисунок 3"/>
          <p:cNvPicPr>
            <a:picLocks noChangeAspect="1"/>
          </p:cNvPicPr>
          <p:nvPr/>
        </p:nvPicPr>
        <p:blipFill>
          <a:blip r:embed="rId2"/>
          <a:stretch>
            <a:fillRect/>
          </a:stretch>
        </p:blipFill>
        <p:spPr>
          <a:xfrm>
            <a:off x="5858171" y="3861048"/>
            <a:ext cx="3115930" cy="1440000"/>
          </a:xfrm>
          <a:prstGeom prst="rect">
            <a:avLst/>
          </a:prstGeom>
        </p:spPr>
      </p:pic>
      <p:pic>
        <p:nvPicPr>
          <p:cNvPr id="5" name="Рисунок 4"/>
          <p:cNvPicPr>
            <a:picLocks noChangeAspect="1"/>
          </p:cNvPicPr>
          <p:nvPr/>
        </p:nvPicPr>
        <p:blipFill>
          <a:blip r:embed="rId3"/>
          <a:stretch>
            <a:fillRect/>
          </a:stretch>
        </p:blipFill>
        <p:spPr>
          <a:xfrm>
            <a:off x="5796136" y="476672"/>
            <a:ext cx="3240000" cy="3240000"/>
          </a:xfrm>
          <a:prstGeom prst="rect">
            <a:avLst/>
          </a:prstGeom>
        </p:spPr>
      </p:pic>
    </p:spTree>
    <p:extLst>
      <p:ext uri="{BB962C8B-B14F-4D97-AF65-F5344CB8AC3E}">
        <p14:creationId xmlns:p14="http://schemas.microsoft.com/office/powerpoint/2010/main" val="17282173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9512" y="476672"/>
            <a:ext cx="5148680" cy="5544616"/>
          </a:xfrm>
        </p:spPr>
        <p:txBody>
          <a:bodyPr>
            <a:noAutofit/>
          </a:bodyPr>
          <a:lstStyle/>
          <a:p>
            <a:pPr marL="0" indent="0" algn="just">
              <a:spcBef>
                <a:spcPts val="0"/>
              </a:spcBef>
              <a:buNone/>
            </a:pPr>
            <a:r>
              <a:rPr lang="uk-UA" dirty="0" smtClean="0"/>
              <a:t>В травні, не зважаючи на війну, були проведені перемовини з  директором  туристичного </a:t>
            </a:r>
            <a:r>
              <a:rPr lang="uk-UA" dirty="0"/>
              <a:t>комплексі «SOL</a:t>
            </a:r>
            <a:r>
              <a:rPr lang="uk-UA" dirty="0" smtClean="0"/>
              <a:t>» (об'єднує </a:t>
            </a:r>
            <a:r>
              <a:rPr lang="uk-UA" dirty="0"/>
              <a:t>4,5* готелі у місті </a:t>
            </a:r>
            <a:r>
              <a:rPr lang="uk-UA" dirty="0" err="1"/>
              <a:t>Несебр</a:t>
            </a:r>
            <a:r>
              <a:rPr lang="uk-UA" dirty="0"/>
              <a:t>, </a:t>
            </a:r>
            <a:r>
              <a:rPr lang="uk-UA" dirty="0" err="1"/>
              <a:t>Слінчев</a:t>
            </a:r>
            <a:r>
              <a:rPr lang="uk-UA" dirty="0"/>
              <a:t> </a:t>
            </a:r>
            <a:r>
              <a:rPr lang="uk-UA" dirty="0" err="1"/>
              <a:t>бряг</a:t>
            </a:r>
            <a:r>
              <a:rPr lang="uk-UA" dirty="0"/>
              <a:t> у </a:t>
            </a:r>
            <a:r>
              <a:rPr lang="uk-UA" dirty="0" smtClean="0"/>
              <a:t>Болгарії) щодо:</a:t>
            </a:r>
            <a:endParaRPr lang="uk-UA" dirty="0"/>
          </a:p>
          <a:p>
            <a:pPr algn="just">
              <a:spcBef>
                <a:spcPts val="0"/>
              </a:spcBef>
            </a:pPr>
            <a:r>
              <a:rPr lang="uk-UA" dirty="0" smtClean="0"/>
              <a:t>проходження в безпечному для життя міжнародного стажування – </a:t>
            </a:r>
            <a:r>
              <a:rPr lang="uk-UA" dirty="0"/>
              <a:t>практики в туристичному комплексі </a:t>
            </a:r>
            <a:r>
              <a:rPr lang="uk-UA" dirty="0" smtClean="0"/>
              <a:t>«SOL»</a:t>
            </a:r>
          </a:p>
          <a:p>
            <a:pPr algn="just">
              <a:spcBef>
                <a:spcPts val="0"/>
              </a:spcBef>
            </a:pPr>
            <a:r>
              <a:rPr lang="uk-UA" dirty="0" smtClean="0"/>
              <a:t>Трансферу, медичного </a:t>
            </a:r>
            <a:r>
              <a:rPr lang="uk-UA" dirty="0" err="1" smtClean="0"/>
              <a:t>страхуван</a:t>
            </a:r>
            <a:r>
              <a:rPr lang="uk-UA" dirty="0" smtClean="0"/>
              <a:t>-ня, проживання та питання за рахунок приймаючої сторони</a:t>
            </a:r>
          </a:p>
          <a:p>
            <a:pPr algn="just">
              <a:spcBef>
                <a:spcPts val="0"/>
              </a:spcBef>
            </a:pPr>
            <a:r>
              <a:rPr lang="uk-UA" dirty="0"/>
              <a:t>о</a:t>
            </a:r>
            <a:r>
              <a:rPr lang="uk-UA" dirty="0" smtClean="0"/>
              <a:t>плати стажування у сумі 350 </a:t>
            </a:r>
            <a:r>
              <a:rPr lang="uk-UA" dirty="0" err="1" smtClean="0"/>
              <a:t>евро</a:t>
            </a:r>
            <a:endParaRPr lang="uk-UA" dirty="0" smtClean="0"/>
          </a:p>
          <a:p>
            <a:pPr algn="just">
              <a:spcBef>
                <a:spcPts val="0"/>
              </a:spcBef>
            </a:pPr>
            <a:r>
              <a:rPr lang="uk-UA" dirty="0"/>
              <a:t>с</a:t>
            </a:r>
            <a:r>
              <a:rPr lang="uk-UA" dirty="0" smtClean="0"/>
              <a:t>творення робочих місць з для проходження міжнародного ста-жування практики для студенів з інвалідністю</a:t>
            </a:r>
          </a:p>
          <a:p>
            <a:pPr algn="just">
              <a:spcBef>
                <a:spcPts val="0"/>
              </a:spcBef>
            </a:pPr>
            <a:r>
              <a:rPr lang="uk-UA" dirty="0" smtClean="0"/>
              <a:t>підписання договору</a:t>
            </a:r>
          </a:p>
        </p:txBody>
      </p:sp>
      <p:pic>
        <p:nvPicPr>
          <p:cNvPr id="2" name="Рисунок 1"/>
          <p:cNvPicPr>
            <a:picLocks noChangeAspect="1"/>
          </p:cNvPicPr>
          <p:nvPr/>
        </p:nvPicPr>
        <p:blipFill>
          <a:blip r:embed="rId2"/>
          <a:stretch>
            <a:fillRect/>
          </a:stretch>
        </p:blipFill>
        <p:spPr>
          <a:xfrm>
            <a:off x="5436096" y="404664"/>
            <a:ext cx="3600000" cy="3600000"/>
          </a:xfrm>
          <a:prstGeom prst="rect">
            <a:avLst/>
          </a:prstGeom>
        </p:spPr>
      </p:pic>
      <p:pic>
        <p:nvPicPr>
          <p:cNvPr id="4" name="Рисунок 3"/>
          <p:cNvPicPr>
            <a:picLocks noChangeAspect="1"/>
          </p:cNvPicPr>
          <p:nvPr/>
        </p:nvPicPr>
        <p:blipFill>
          <a:blip r:embed="rId3"/>
          <a:stretch>
            <a:fillRect/>
          </a:stretch>
        </p:blipFill>
        <p:spPr>
          <a:xfrm>
            <a:off x="6444208" y="4149080"/>
            <a:ext cx="1809281" cy="2520000"/>
          </a:xfrm>
          <a:prstGeom prst="rect">
            <a:avLst/>
          </a:prstGeom>
        </p:spPr>
      </p:pic>
    </p:spTree>
    <p:extLst>
      <p:ext uri="{BB962C8B-B14F-4D97-AF65-F5344CB8AC3E}">
        <p14:creationId xmlns:p14="http://schemas.microsoft.com/office/powerpoint/2010/main" val="7983999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9512" y="476672"/>
            <a:ext cx="4968552" cy="5544616"/>
          </a:xfrm>
        </p:spPr>
        <p:txBody>
          <a:bodyPr>
            <a:noAutofit/>
          </a:bodyPr>
          <a:lstStyle/>
          <a:p>
            <a:pPr marL="0" indent="0">
              <a:spcBef>
                <a:spcPts val="0"/>
              </a:spcBef>
              <a:buNone/>
            </a:pPr>
            <a:r>
              <a:rPr lang="uk-UA" sz="1800" dirty="0" smtClean="0"/>
              <a:t>Всього</a:t>
            </a:r>
            <a:r>
              <a:rPr lang="" sz="1800" dirty="0" smtClean="0"/>
              <a:t> з травня по серпень 2022</a:t>
            </a:r>
            <a:r>
              <a:rPr lang="uk-UA" sz="1800" dirty="0" smtClean="0"/>
              <a:t> </a:t>
            </a:r>
            <a:r>
              <a:rPr lang="uk-UA" sz="1800" dirty="0"/>
              <a:t>виїхало </a:t>
            </a:r>
            <a:r>
              <a:rPr lang="" sz="1800" dirty="0" smtClean="0"/>
              <a:t>42</a:t>
            </a:r>
            <a:r>
              <a:rPr lang="uk-UA" sz="1800" dirty="0" smtClean="0"/>
              <a:t> студенти</a:t>
            </a:r>
            <a:r>
              <a:rPr lang="" sz="1800" dirty="0" smtClean="0"/>
              <a:t> з  базової структури університету (ІФМК, ІБМТ, Коледж “Освіта”) та Житомрського економіко </a:t>
            </a:r>
            <a:r>
              <a:rPr lang="ru-RU" sz="1800" dirty="0" smtClean="0"/>
              <a:t>–</a:t>
            </a:r>
            <a:r>
              <a:rPr lang="" sz="1800" dirty="0" smtClean="0"/>
              <a:t>гуманітарного інституту</a:t>
            </a:r>
            <a:r>
              <a:rPr lang="uk-UA" sz="1800" dirty="0" smtClean="0"/>
              <a:t>, </a:t>
            </a:r>
            <a:r>
              <a:rPr lang="uk-UA" sz="1800" dirty="0"/>
              <a:t>з них студенти </a:t>
            </a:r>
            <a:r>
              <a:rPr lang="uk-UA" sz="1800" dirty="0" smtClean="0"/>
              <a:t>спеціальностей</a:t>
            </a:r>
            <a:r>
              <a:rPr lang="" sz="1800" dirty="0" smtClean="0"/>
              <a:t>:</a:t>
            </a:r>
            <a:r>
              <a:rPr lang="uk-UA" sz="1800" dirty="0" smtClean="0"/>
              <a:t> туризм, </a:t>
            </a:r>
            <a:r>
              <a:rPr lang="uk-UA" sz="1800" dirty="0"/>
              <a:t>інформаційна та архівна справа, журналістика, біологія( серед них потрібно </a:t>
            </a:r>
            <a:r>
              <a:rPr lang="uk-UA" sz="1800" dirty="0" smtClean="0"/>
              <a:t>відзначити:</a:t>
            </a:r>
          </a:p>
          <a:p>
            <a:pPr>
              <a:spcBef>
                <a:spcPts val="0"/>
              </a:spcBef>
            </a:pPr>
            <a:r>
              <a:rPr lang="uk-UA" sz="1800" dirty="0" smtClean="0"/>
              <a:t>Юлію </a:t>
            </a:r>
            <a:r>
              <a:rPr lang="uk-UA" sz="1800" dirty="0" err="1" smtClean="0"/>
              <a:t>Долгову</a:t>
            </a:r>
            <a:endParaRPr lang="uk-UA" sz="1800" dirty="0" smtClean="0"/>
          </a:p>
          <a:p>
            <a:pPr>
              <a:spcBef>
                <a:spcPts val="0"/>
              </a:spcBef>
            </a:pPr>
            <a:r>
              <a:rPr lang="uk-UA" sz="1800" dirty="0" smtClean="0"/>
              <a:t>Христину Черниш</a:t>
            </a:r>
          </a:p>
          <a:p>
            <a:pPr>
              <a:spcBef>
                <a:spcPts val="0"/>
              </a:spcBef>
            </a:pPr>
            <a:r>
              <a:rPr lang="uk-UA" sz="1800" dirty="0" smtClean="0"/>
              <a:t>Ольгу </a:t>
            </a:r>
            <a:r>
              <a:rPr lang="uk-UA" sz="1800" dirty="0" err="1" smtClean="0"/>
              <a:t>Гріцай</a:t>
            </a:r>
            <a:endParaRPr lang="uk-UA" sz="1800" dirty="0" smtClean="0"/>
          </a:p>
          <a:p>
            <a:pPr>
              <a:spcBef>
                <a:spcPts val="0"/>
              </a:spcBef>
            </a:pPr>
            <a:r>
              <a:rPr lang="uk-UA" sz="1800" dirty="0" smtClean="0"/>
              <a:t>Марію </a:t>
            </a:r>
            <a:r>
              <a:rPr lang="uk-UA" sz="1800" dirty="0" err="1" smtClean="0"/>
              <a:t>Несин</a:t>
            </a:r>
            <a:endParaRPr lang="uk-UA" sz="1800" dirty="0" smtClean="0"/>
          </a:p>
          <a:p>
            <a:pPr>
              <a:spcBef>
                <a:spcPts val="0"/>
              </a:spcBef>
            </a:pPr>
            <a:r>
              <a:rPr lang="uk-UA" sz="1800" dirty="0" smtClean="0"/>
              <a:t>Руслану Ткаченко</a:t>
            </a:r>
          </a:p>
          <a:p>
            <a:pPr>
              <a:spcBef>
                <a:spcPts val="0"/>
              </a:spcBef>
            </a:pPr>
            <a:r>
              <a:rPr lang="uk-UA" sz="1800" dirty="0" smtClean="0"/>
              <a:t>Софію </a:t>
            </a:r>
            <a:r>
              <a:rPr lang="uk-UA" sz="1800" dirty="0" err="1" smtClean="0"/>
              <a:t>Горовенко</a:t>
            </a:r>
            <a:endParaRPr lang="uk-UA" sz="1800" dirty="0" smtClean="0"/>
          </a:p>
          <a:p>
            <a:pPr>
              <a:spcBef>
                <a:spcPts val="0"/>
              </a:spcBef>
            </a:pPr>
            <a:r>
              <a:rPr lang="uk-UA" sz="1800" dirty="0" smtClean="0"/>
              <a:t>Меланію </a:t>
            </a:r>
            <a:r>
              <a:rPr lang="uk-UA" sz="1800" dirty="0" err="1" smtClean="0"/>
              <a:t>Федорук</a:t>
            </a:r>
            <a:endParaRPr lang="uk-UA" sz="1800" dirty="0" smtClean="0"/>
          </a:p>
          <a:p>
            <a:pPr>
              <a:spcBef>
                <a:spcPts val="0"/>
              </a:spcBef>
            </a:pPr>
            <a:r>
              <a:rPr lang="uk-UA" sz="1800" dirty="0" smtClean="0"/>
              <a:t>Кирила </a:t>
            </a:r>
            <a:r>
              <a:rPr lang="uk-UA" sz="1800" dirty="0" err="1" smtClean="0"/>
              <a:t>Циганкова</a:t>
            </a:r>
            <a:endParaRPr lang="uk-UA" sz="1800" dirty="0" smtClean="0"/>
          </a:p>
          <a:p>
            <a:pPr>
              <a:spcBef>
                <a:spcPts val="0"/>
              </a:spcBef>
            </a:pPr>
            <a:r>
              <a:rPr lang="uk-UA" sz="1800" dirty="0" smtClean="0"/>
              <a:t>Артема </a:t>
            </a:r>
            <a:r>
              <a:rPr lang="uk-UA" sz="1800" dirty="0" err="1" smtClean="0"/>
              <a:t>Совецкова</a:t>
            </a:r>
            <a:endParaRPr lang="" sz="1800" dirty="0" smtClean="0"/>
          </a:p>
          <a:p>
            <a:pPr>
              <a:spcBef>
                <a:spcPts val="0"/>
              </a:spcBef>
            </a:pPr>
            <a:r>
              <a:rPr lang="" sz="1800" dirty="0" smtClean="0"/>
              <a:t>Ольгу Бугайчук</a:t>
            </a:r>
            <a:endParaRPr lang="uk-UA" sz="1800" dirty="0" smtClean="0"/>
          </a:p>
          <a:p>
            <a:pPr marL="0" indent="0">
              <a:spcBef>
                <a:spcPts val="0"/>
              </a:spcBef>
              <a:buNone/>
            </a:pPr>
            <a:r>
              <a:rPr lang="" sz="1800" dirty="0"/>
              <a:t>С</a:t>
            </a:r>
            <a:r>
              <a:rPr lang="uk-UA" sz="1800" dirty="0" err="1" smtClean="0"/>
              <a:t>еред</a:t>
            </a:r>
            <a:r>
              <a:rPr lang="uk-UA" sz="1800" dirty="0" smtClean="0"/>
              <a:t> </a:t>
            </a:r>
            <a:r>
              <a:rPr lang="uk-UA" sz="1800" dirty="0"/>
              <a:t>студентства </a:t>
            </a:r>
            <a:r>
              <a:rPr lang="" sz="1800" dirty="0" smtClean="0"/>
              <a:t>на програму були залучені</a:t>
            </a:r>
            <a:r>
              <a:rPr lang="uk-UA" sz="1800" dirty="0" smtClean="0"/>
              <a:t> </a:t>
            </a:r>
            <a:r>
              <a:rPr lang="uk-UA" sz="1800" dirty="0"/>
              <a:t>особи з </a:t>
            </a:r>
            <a:r>
              <a:rPr lang="uk-UA" sz="1800" dirty="0" smtClean="0"/>
              <a:t>інвалідністю (12% від загальної кількості стаж</a:t>
            </a:r>
            <a:r>
              <a:rPr lang="" sz="1800" dirty="0" smtClean="0"/>
              <a:t>е</a:t>
            </a:r>
            <a:r>
              <a:rPr lang="uk-UA" sz="1800" dirty="0" smtClean="0"/>
              <a:t>рів).</a:t>
            </a:r>
            <a:r>
              <a:rPr lang="uk-UA" sz="1800" dirty="0"/>
              <a:t> </a:t>
            </a:r>
          </a:p>
          <a:p>
            <a:pPr marL="0" indent="0">
              <a:buNone/>
            </a:pPr>
            <a:endParaRPr lang="uk-UA" sz="1800" dirty="0"/>
          </a:p>
        </p:txBody>
      </p:sp>
      <p:pic>
        <p:nvPicPr>
          <p:cNvPr id="5" name="Рисунок 4"/>
          <p:cNvPicPr>
            <a:picLocks noChangeAspect="1"/>
          </p:cNvPicPr>
          <p:nvPr/>
        </p:nvPicPr>
        <p:blipFill>
          <a:blip r:embed="rId2"/>
          <a:stretch>
            <a:fillRect/>
          </a:stretch>
        </p:blipFill>
        <p:spPr>
          <a:xfrm>
            <a:off x="5275170" y="476672"/>
            <a:ext cx="3840000" cy="2880000"/>
          </a:xfrm>
          <a:prstGeom prst="rect">
            <a:avLst/>
          </a:prstGeom>
        </p:spPr>
      </p:pic>
      <p:sp>
        <p:nvSpPr>
          <p:cNvPr id="6" name="Прямокутник 5"/>
          <p:cNvSpPr/>
          <p:nvPr/>
        </p:nvSpPr>
        <p:spPr>
          <a:xfrm>
            <a:off x="5275170" y="3429000"/>
            <a:ext cx="3905342" cy="461665"/>
          </a:xfrm>
          <a:prstGeom prst="rect">
            <a:avLst/>
          </a:prstGeom>
        </p:spPr>
        <p:txBody>
          <a:bodyPr wrap="square">
            <a:spAutoFit/>
          </a:bodyPr>
          <a:lstStyle/>
          <a:p>
            <a:r>
              <a:rPr lang="ru-RU" sz="1200" dirty="0" smtClean="0"/>
              <a:t>генеральный директор </a:t>
            </a:r>
            <a:r>
              <a:rPr lang="ru-RU" sz="1200" dirty="0"/>
              <a:t>Любо </a:t>
            </a:r>
            <a:r>
              <a:rPr lang="ru-RU" sz="1200" dirty="0" smtClean="0"/>
              <a:t>Л</a:t>
            </a:r>
            <a:r>
              <a:rPr lang="" sz="1200" dirty="0" smtClean="0"/>
              <a:t>ИПЧЕВ в</a:t>
            </a:r>
            <a:r>
              <a:rPr lang="ru-RU" sz="1200" dirty="0" smtClean="0"/>
              <a:t> </a:t>
            </a:r>
            <a:r>
              <a:rPr lang="" sz="1200" dirty="0" smtClean="0"/>
              <a:t>г</a:t>
            </a:r>
            <a:r>
              <a:rPr lang="ru-RU" sz="1200" dirty="0" smtClean="0"/>
              <a:t>отельному комплекс</a:t>
            </a:r>
            <a:r>
              <a:rPr lang="" sz="1200" dirty="0" smtClean="0"/>
              <a:t>і </a:t>
            </a:r>
            <a:r>
              <a:rPr lang="ru-RU" sz="1200" dirty="0" smtClean="0"/>
              <a:t>«SOL</a:t>
            </a:r>
            <a:r>
              <a:rPr lang="ru-RU" sz="1200" dirty="0"/>
              <a:t>» </a:t>
            </a:r>
            <a:r>
              <a:rPr lang="ru-RU" sz="1200" dirty="0" smtClean="0"/>
              <a:t> з</a:t>
            </a:r>
            <a:r>
              <a:rPr lang="" sz="1200" dirty="0" smtClean="0"/>
              <a:t>і</a:t>
            </a:r>
            <a:r>
              <a:rPr lang="ru-RU" sz="1200" dirty="0" smtClean="0"/>
              <a:t> студентами</a:t>
            </a:r>
            <a:endParaRPr lang="uk-UA" sz="1200" dirty="0"/>
          </a:p>
        </p:txBody>
      </p:sp>
    </p:spTree>
    <p:extLst>
      <p:ext uri="{BB962C8B-B14F-4D97-AF65-F5344CB8AC3E}">
        <p14:creationId xmlns:p14="http://schemas.microsoft.com/office/powerpoint/2010/main" val="1427546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9512" y="476672"/>
            <a:ext cx="4968552" cy="5544616"/>
          </a:xfrm>
        </p:spPr>
        <p:txBody>
          <a:bodyPr>
            <a:noAutofit/>
          </a:bodyPr>
          <a:lstStyle/>
          <a:p>
            <a:pPr marL="0" indent="0" algn="just">
              <a:buNone/>
            </a:pPr>
            <a:r>
              <a:rPr lang="" sz="1600" dirty="0" smtClean="0"/>
              <a:t>У червні місяці керівниками програми стажування від університету та керівниками від отелю було визначено основні напрямки пограми стажування.</a:t>
            </a:r>
          </a:p>
          <a:p>
            <a:pPr>
              <a:buFontTx/>
              <a:buChar char="-"/>
            </a:pPr>
            <a:r>
              <a:rPr lang="" sz="1200" dirty="0"/>
              <a:t>Визначено штатний розпис та розподіл стажерів  у</a:t>
            </a:r>
            <a:r>
              <a:rPr lang="uk-UA" sz="1200" dirty="0"/>
              <a:t> готелі</a:t>
            </a:r>
            <a:r>
              <a:rPr lang="" sz="1200" dirty="0"/>
              <a:t>ях</a:t>
            </a:r>
            <a:r>
              <a:rPr lang="uk-UA" sz="1200" dirty="0"/>
              <a:t> «</a:t>
            </a:r>
            <a:r>
              <a:rPr lang="en-US" sz="1200" dirty="0"/>
              <a:t>SOL NESSEBR </a:t>
            </a:r>
            <a:r>
              <a:rPr lang="en-US" sz="1200" dirty="0" err="1"/>
              <a:t>Palas</a:t>
            </a:r>
            <a:r>
              <a:rPr lang="en-US" sz="1200" dirty="0"/>
              <a:t>»</a:t>
            </a:r>
            <a:r>
              <a:rPr lang="" sz="1200" dirty="0"/>
              <a:t>*****</a:t>
            </a:r>
            <a:r>
              <a:rPr lang="en-US" sz="1200" dirty="0"/>
              <a:t> </a:t>
            </a:r>
            <a:r>
              <a:rPr lang="uk-UA" sz="1200" dirty="0"/>
              <a:t>та </a:t>
            </a:r>
            <a:r>
              <a:rPr lang="en-US" sz="1200" dirty="0"/>
              <a:t>Sol NESSEBR </a:t>
            </a:r>
            <a:r>
              <a:rPr lang="en-US" sz="1200" dirty="0" err="1"/>
              <a:t>Bey</a:t>
            </a:r>
            <a:r>
              <a:rPr lang="" sz="1200" dirty="0"/>
              <a:t>****</a:t>
            </a:r>
            <a:r>
              <a:rPr lang="en-US" sz="1200" dirty="0"/>
              <a:t> </a:t>
            </a:r>
            <a:r>
              <a:rPr lang="uk-UA" sz="1200" dirty="0"/>
              <a:t>та </a:t>
            </a:r>
            <a:r>
              <a:rPr lang="en-US" sz="1200" dirty="0"/>
              <a:t>Mare»</a:t>
            </a:r>
            <a:r>
              <a:rPr lang="" sz="1200" dirty="0" smtClean="0"/>
              <a:t>****(Любо Липчев, Станіміра Георгієва, Мілен Стоянов). </a:t>
            </a:r>
            <a:endParaRPr lang="" sz="1200" dirty="0"/>
          </a:p>
          <a:p>
            <a:pPr>
              <a:buFontTx/>
              <a:buChar char="-"/>
            </a:pPr>
            <a:r>
              <a:rPr lang="" sz="1200" dirty="0" smtClean="0"/>
              <a:t>Розроблена система ранкових зустрічей(тренінгів) на робочих місцях стажерів(Станіміра Георгієва, Яніс Янчев, Наталія Барна).</a:t>
            </a:r>
          </a:p>
          <a:p>
            <a:pPr>
              <a:buFontTx/>
              <a:buChar char="-"/>
            </a:pPr>
            <a:r>
              <a:rPr lang="ru-RU" sz="1200" dirty="0" smtClean="0"/>
              <a:t>В</a:t>
            </a:r>
            <a:r>
              <a:rPr lang="" sz="1200" dirty="0" smtClean="0"/>
              <a:t>изначено графік щотижневих зустічей з метою аналізу впровдження програми, набуття студентвми професійних та соціальних навичок(Лариса Самарська, Любро Липчев, Станіміра Георгієва. Наталія Барна)</a:t>
            </a:r>
            <a:endParaRPr lang="en-US" sz="1200" dirty="0"/>
          </a:p>
          <a:p>
            <a:pPr>
              <a:buFontTx/>
              <a:buChar char="-"/>
            </a:pPr>
            <a:endParaRPr lang="" sz="1400" dirty="0" smtClean="0"/>
          </a:p>
          <a:p>
            <a:pPr>
              <a:buFontTx/>
              <a:buChar char="-"/>
            </a:pPr>
            <a:endParaRPr lang="" sz="1400" dirty="0" smtClean="0"/>
          </a:p>
          <a:p>
            <a:pPr>
              <a:buFontTx/>
              <a:buChar char="-"/>
            </a:pPr>
            <a:endParaRPr lang="uk-UA" sz="1400" dirty="0"/>
          </a:p>
        </p:txBody>
      </p:sp>
      <p:pic>
        <p:nvPicPr>
          <p:cNvPr id="2" name="Рисунок 1"/>
          <p:cNvPicPr>
            <a:picLocks noChangeAspect="1"/>
          </p:cNvPicPr>
          <p:nvPr/>
        </p:nvPicPr>
        <p:blipFill>
          <a:blip r:embed="rId2"/>
          <a:stretch>
            <a:fillRect/>
          </a:stretch>
        </p:blipFill>
        <p:spPr>
          <a:xfrm>
            <a:off x="5436096" y="494816"/>
            <a:ext cx="3600000" cy="3600000"/>
          </a:xfrm>
          <a:prstGeom prst="rect">
            <a:avLst/>
          </a:prstGeom>
        </p:spPr>
      </p:pic>
      <p:pic>
        <p:nvPicPr>
          <p:cNvPr id="5" name="Рисунок 4"/>
          <p:cNvPicPr>
            <a:picLocks noChangeAspect="1"/>
          </p:cNvPicPr>
          <p:nvPr/>
        </p:nvPicPr>
        <p:blipFill>
          <a:blip r:embed="rId3"/>
          <a:stretch>
            <a:fillRect/>
          </a:stretch>
        </p:blipFill>
        <p:spPr>
          <a:xfrm>
            <a:off x="5556096" y="4229559"/>
            <a:ext cx="3360000" cy="2520000"/>
          </a:xfrm>
          <a:prstGeom prst="rect">
            <a:avLst/>
          </a:prstGeom>
        </p:spPr>
      </p:pic>
      <p:pic>
        <p:nvPicPr>
          <p:cNvPr id="6" name="Рисунок 5"/>
          <p:cNvPicPr>
            <a:picLocks noChangeAspect="1"/>
          </p:cNvPicPr>
          <p:nvPr/>
        </p:nvPicPr>
        <p:blipFill>
          <a:blip r:embed="rId4"/>
          <a:stretch>
            <a:fillRect/>
          </a:stretch>
        </p:blipFill>
        <p:spPr>
          <a:xfrm>
            <a:off x="82793" y="4221088"/>
            <a:ext cx="5457868" cy="2520000"/>
          </a:xfrm>
          <a:prstGeom prst="rect">
            <a:avLst/>
          </a:prstGeom>
        </p:spPr>
      </p:pic>
    </p:spTree>
    <p:extLst>
      <p:ext uri="{BB962C8B-B14F-4D97-AF65-F5344CB8AC3E}">
        <p14:creationId xmlns:p14="http://schemas.microsoft.com/office/powerpoint/2010/main" val="26465103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вмісту 1"/>
          <p:cNvSpPr>
            <a:spLocks noGrp="1"/>
          </p:cNvSpPr>
          <p:nvPr>
            <p:ph idx="1"/>
          </p:nvPr>
        </p:nvSpPr>
        <p:spPr>
          <a:xfrm>
            <a:off x="179512" y="260648"/>
            <a:ext cx="4968552" cy="4627529"/>
          </a:xfrm>
        </p:spPr>
        <p:txBody>
          <a:bodyPr/>
          <a:lstStyle/>
          <a:p>
            <a:pPr marL="0" indent="0">
              <a:buNone/>
            </a:pPr>
            <a:r>
              <a:rPr lang="uk-UA" dirty="0" smtClean="0"/>
              <a:t>Наші студенти проходять стажування на посадах:</a:t>
            </a:r>
          </a:p>
          <a:p>
            <a:r>
              <a:rPr lang="uk-UA" dirty="0" smtClean="0"/>
              <a:t>транспортного гіда</a:t>
            </a:r>
          </a:p>
          <a:p>
            <a:r>
              <a:rPr lang="uk-UA" dirty="0" smtClean="0"/>
              <a:t>адміністратора на </a:t>
            </a:r>
            <a:r>
              <a:rPr lang="uk-UA" dirty="0" err="1" smtClean="0"/>
              <a:t>ресепшн</a:t>
            </a:r>
            <a:endParaRPr lang="uk-UA" dirty="0" smtClean="0"/>
          </a:p>
          <a:p>
            <a:r>
              <a:rPr lang="uk-UA" dirty="0" smtClean="0"/>
              <a:t>аніматора</a:t>
            </a:r>
          </a:p>
          <a:p>
            <a:r>
              <a:rPr lang="uk-UA" dirty="0" smtClean="0"/>
              <a:t>бармена – офіціанта</a:t>
            </a:r>
          </a:p>
          <a:p>
            <a:r>
              <a:rPr lang="uk-UA" dirty="0" smtClean="0"/>
              <a:t>помічника </a:t>
            </a:r>
            <a:r>
              <a:rPr lang="uk-UA" dirty="0" err="1" smtClean="0"/>
              <a:t>кухаря</a:t>
            </a:r>
            <a:endParaRPr lang="uk-UA" dirty="0"/>
          </a:p>
        </p:txBody>
      </p:sp>
      <p:pic>
        <p:nvPicPr>
          <p:cNvPr id="4" name="Рисунок 3"/>
          <p:cNvPicPr>
            <a:picLocks noChangeAspect="1"/>
          </p:cNvPicPr>
          <p:nvPr/>
        </p:nvPicPr>
        <p:blipFill>
          <a:blip r:embed="rId2"/>
          <a:stretch>
            <a:fillRect/>
          </a:stretch>
        </p:blipFill>
        <p:spPr>
          <a:xfrm>
            <a:off x="5345379" y="548680"/>
            <a:ext cx="3614038" cy="2160000"/>
          </a:xfrm>
          <a:prstGeom prst="rect">
            <a:avLst/>
          </a:prstGeom>
        </p:spPr>
      </p:pic>
      <p:pic>
        <p:nvPicPr>
          <p:cNvPr id="6" name="Рисунок 5"/>
          <p:cNvPicPr>
            <a:picLocks noChangeAspect="1"/>
          </p:cNvPicPr>
          <p:nvPr/>
        </p:nvPicPr>
        <p:blipFill>
          <a:blip r:embed="rId3"/>
          <a:stretch>
            <a:fillRect/>
          </a:stretch>
        </p:blipFill>
        <p:spPr>
          <a:xfrm>
            <a:off x="3365379" y="3556466"/>
            <a:ext cx="2520000" cy="2520000"/>
          </a:xfrm>
          <a:prstGeom prst="rect">
            <a:avLst/>
          </a:prstGeom>
        </p:spPr>
      </p:pic>
      <p:pic>
        <p:nvPicPr>
          <p:cNvPr id="7" name="Рисунок 6"/>
          <p:cNvPicPr>
            <a:picLocks noChangeAspect="1"/>
          </p:cNvPicPr>
          <p:nvPr/>
        </p:nvPicPr>
        <p:blipFill>
          <a:blip r:embed="rId4"/>
          <a:stretch>
            <a:fillRect/>
          </a:stretch>
        </p:blipFill>
        <p:spPr>
          <a:xfrm>
            <a:off x="395274" y="3563689"/>
            <a:ext cx="2520000" cy="2520000"/>
          </a:xfrm>
          <a:prstGeom prst="rect">
            <a:avLst/>
          </a:prstGeom>
        </p:spPr>
      </p:pic>
      <p:pic>
        <p:nvPicPr>
          <p:cNvPr id="8" name="Рисунок 7"/>
          <p:cNvPicPr>
            <a:picLocks noChangeAspect="1"/>
          </p:cNvPicPr>
          <p:nvPr/>
        </p:nvPicPr>
        <p:blipFill>
          <a:blip r:embed="rId5"/>
          <a:stretch>
            <a:fillRect/>
          </a:stretch>
        </p:blipFill>
        <p:spPr>
          <a:xfrm>
            <a:off x="6228184" y="3556466"/>
            <a:ext cx="2520000" cy="2520000"/>
          </a:xfrm>
          <a:prstGeom prst="rect">
            <a:avLst/>
          </a:prstGeom>
        </p:spPr>
      </p:pic>
      <p:pic>
        <p:nvPicPr>
          <p:cNvPr id="3" name="Рисунок 2"/>
          <p:cNvPicPr>
            <a:picLocks noChangeAspect="1"/>
          </p:cNvPicPr>
          <p:nvPr/>
        </p:nvPicPr>
        <p:blipFill>
          <a:blip r:embed="rId6"/>
          <a:stretch>
            <a:fillRect/>
          </a:stretch>
        </p:blipFill>
        <p:spPr>
          <a:xfrm>
            <a:off x="4622603" y="1970825"/>
            <a:ext cx="1776000" cy="1332000"/>
          </a:xfrm>
          <a:prstGeom prst="rect">
            <a:avLst/>
          </a:prstGeom>
        </p:spPr>
      </p:pic>
    </p:spTree>
    <p:extLst>
      <p:ext uri="{BB962C8B-B14F-4D97-AF65-F5344CB8AC3E}">
        <p14:creationId xmlns:p14="http://schemas.microsoft.com/office/powerpoint/2010/main" val="2664538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07504" y="260648"/>
            <a:ext cx="6120680" cy="6120680"/>
          </a:xfrm>
        </p:spPr>
        <p:txBody>
          <a:bodyPr>
            <a:noAutofit/>
          </a:bodyPr>
          <a:lstStyle/>
          <a:p>
            <a:pPr marL="0" indent="0">
              <a:spcBef>
                <a:spcPts val="0"/>
              </a:spcBef>
              <a:buNone/>
            </a:pPr>
            <a:r>
              <a:rPr lang="uk-UA" sz="1600" b="1" dirty="0">
                <a:solidFill>
                  <a:srgbClr val="C00000"/>
                </a:solidFill>
              </a:rPr>
              <a:t>Завдяки програмі закордонного стажування, студенти </a:t>
            </a:r>
            <a:r>
              <a:rPr lang="uk-UA" sz="1600" b="1" dirty="0" smtClean="0">
                <a:solidFill>
                  <a:srgbClr val="C00000"/>
                </a:solidFill>
              </a:rPr>
              <a:t>мають можливість:</a:t>
            </a:r>
          </a:p>
          <a:p>
            <a:pPr>
              <a:spcBef>
                <a:spcPts val="0"/>
              </a:spcBef>
            </a:pPr>
            <a:r>
              <a:rPr lang="uk-UA" sz="1400" dirty="0" smtClean="0"/>
              <a:t>підвищити </a:t>
            </a:r>
            <a:r>
              <a:rPr lang="uk-UA" sz="1400" dirty="0"/>
              <a:t>свої фахові </a:t>
            </a:r>
            <a:r>
              <a:rPr lang="uk-UA" sz="1400" dirty="0" smtClean="0"/>
              <a:t>компетенції</a:t>
            </a:r>
          </a:p>
          <a:p>
            <a:pPr>
              <a:spcBef>
                <a:spcPts val="0"/>
              </a:spcBef>
            </a:pPr>
            <a:r>
              <a:rPr lang="uk-UA" sz="1400" dirty="0"/>
              <a:t>з</a:t>
            </a:r>
            <a:r>
              <a:rPr lang="uk-UA" sz="1400" dirty="0" smtClean="0"/>
              <a:t>няти емоційне загострення, </a:t>
            </a:r>
            <a:r>
              <a:rPr lang="" sz="1400" dirty="0" smtClean="0"/>
              <a:t>спричинене військовою агресією</a:t>
            </a:r>
            <a:endParaRPr lang="uk-UA" sz="1400" dirty="0" smtClean="0"/>
          </a:p>
          <a:p>
            <a:pPr>
              <a:spcBef>
                <a:spcPts val="0"/>
              </a:spcBef>
            </a:pPr>
            <a:r>
              <a:rPr lang="uk-UA" sz="1400" dirty="0" smtClean="0"/>
              <a:t>вдосконалити </a:t>
            </a:r>
            <a:r>
              <a:rPr lang="uk-UA" sz="1400" dirty="0"/>
              <a:t>рівень володіння іноземними </a:t>
            </a:r>
            <a:r>
              <a:rPr lang="uk-UA" sz="1400" dirty="0" smtClean="0"/>
              <a:t>мовами</a:t>
            </a:r>
          </a:p>
          <a:p>
            <a:pPr>
              <a:spcBef>
                <a:spcPts val="0"/>
              </a:spcBef>
            </a:pPr>
            <a:r>
              <a:rPr lang="uk-UA" sz="1400" dirty="0" smtClean="0"/>
              <a:t>розвивати </a:t>
            </a:r>
            <a:r>
              <a:rPr lang="uk-UA" sz="1400" dirty="0"/>
              <a:t>комунікативні </a:t>
            </a:r>
            <a:r>
              <a:rPr lang="uk-UA" sz="1400" dirty="0" smtClean="0"/>
              <a:t>навики,</a:t>
            </a:r>
            <a:r>
              <a:rPr lang="" sz="1400" dirty="0" smtClean="0"/>
              <a:t> </a:t>
            </a:r>
            <a:r>
              <a:rPr lang="uk-UA" sz="1400" dirty="0" smtClean="0"/>
              <a:t>що </a:t>
            </a:r>
            <a:r>
              <a:rPr lang="uk-UA" sz="1400" dirty="0"/>
              <a:t>сприяє ефективній підготовці до </a:t>
            </a:r>
            <a:r>
              <a:rPr lang="uk-UA" sz="1400" dirty="0" smtClean="0"/>
              <a:t>майбутньої</a:t>
            </a:r>
            <a:r>
              <a:rPr lang="" sz="1400" dirty="0" smtClean="0"/>
              <a:t> </a:t>
            </a:r>
            <a:r>
              <a:rPr lang="uk-UA" sz="1400" dirty="0" smtClean="0"/>
              <a:t>професійної </a:t>
            </a:r>
            <a:r>
              <a:rPr lang="uk-UA" sz="1400" dirty="0"/>
              <a:t>діяльності у справжніх виробничих </a:t>
            </a:r>
            <a:r>
              <a:rPr lang="uk-UA" sz="1400" dirty="0" smtClean="0"/>
              <a:t>реаліях</a:t>
            </a:r>
          </a:p>
          <a:p>
            <a:pPr>
              <a:spcBef>
                <a:spcPts val="0"/>
              </a:spcBef>
            </a:pPr>
            <a:r>
              <a:rPr lang="uk-UA" sz="1400" dirty="0" smtClean="0"/>
              <a:t>познайомитись </a:t>
            </a:r>
            <a:r>
              <a:rPr lang="uk-UA" sz="1400" dirty="0"/>
              <a:t>з </a:t>
            </a:r>
            <a:r>
              <a:rPr lang="" sz="1400" dirty="0" smtClean="0"/>
              <a:t>ментальним та культурним середовищем     (</a:t>
            </a:r>
            <a:r>
              <a:rPr lang="uk-UA" sz="1400" dirty="0" smtClean="0"/>
              <a:t> традиціями</a:t>
            </a:r>
            <a:r>
              <a:rPr lang="uk-UA" sz="1400" dirty="0"/>
              <a:t>, </a:t>
            </a:r>
            <a:r>
              <a:rPr lang="uk-UA" sz="1400" dirty="0" smtClean="0"/>
              <a:t>побутом</a:t>
            </a:r>
            <a:r>
              <a:rPr lang="" sz="1400" dirty="0" smtClean="0"/>
              <a:t>, кухнею Болгарії)</a:t>
            </a:r>
            <a:endParaRPr lang="uk-UA" sz="1400" dirty="0" smtClean="0"/>
          </a:p>
          <a:p>
            <a:pPr>
              <a:spcBef>
                <a:spcPts val="0"/>
              </a:spcBef>
            </a:pPr>
            <a:r>
              <a:rPr lang="" sz="1400" dirty="0"/>
              <a:t>н</a:t>
            </a:r>
            <a:r>
              <a:rPr lang="" sz="1400" dirty="0" smtClean="0"/>
              <a:t>абути навичок </a:t>
            </a:r>
            <a:r>
              <a:rPr lang="uk-UA" sz="1400" dirty="0" smtClean="0"/>
              <a:t>в </a:t>
            </a:r>
            <a:r>
              <a:rPr lang="uk-UA" sz="1400" dirty="0"/>
              <a:t>індустрії гостинності</a:t>
            </a:r>
            <a:endParaRPr lang="uk-UA" sz="1400" dirty="0" smtClean="0"/>
          </a:p>
          <a:p>
            <a:pPr>
              <a:spcBef>
                <a:spcPts val="0"/>
              </a:spcBef>
            </a:pPr>
            <a:r>
              <a:rPr lang="uk-UA" sz="1400" dirty="0" smtClean="0"/>
              <a:t>розробити </a:t>
            </a:r>
            <a:r>
              <a:rPr lang="uk-UA" sz="1400" dirty="0" err="1" smtClean="0"/>
              <a:t>туристичн</a:t>
            </a:r>
            <a:r>
              <a:rPr lang="" sz="1400" dirty="0" smtClean="0"/>
              <a:t>і</a:t>
            </a:r>
            <a:r>
              <a:rPr lang="uk-UA" sz="1400" dirty="0" smtClean="0"/>
              <a:t> маршрут</a:t>
            </a:r>
            <a:r>
              <a:rPr lang="" sz="1400" dirty="0" smtClean="0"/>
              <a:t>и по місту перебування </a:t>
            </a:r>
            <a:r>
              <a:rPr lang="uk-UA" sz="1400" dirty="0" smtClean="0"/>
              <a:t> </a:t>
            </a:r>
            <a:r>
              <a:rPr lang="" sz="1400" dirty="0" smtClean="0"/>
              <a:t>(студенти туристичної сфери розробили груповий маршрут у </a:t>
            </a:r>
            <a:r>
              <a:rPr lang="uk-UA" sz="1400" dirty="0" smtClean="0"/>
              <a:t>старе місто </a:t>
            </a:r>
            <a:r>
              <a:rPr lang="uk-UA" sz="1400" dirty="0" err="1" smtClean="0"/>
              <a:t>Несеб</a:t>
            </a:r>
            <a:r>
              <a:rPr lang="" sz="1400" dirty="0" smtClean="0"/>
              <a:t>р</a:t>
            </a:r>
            <a:r>
              <a:rPr lang="uk-UA" sz="1400" dirty="0" smtClean="0"/>
              <a:t>, яке називають </a:t>
            </a:r>
            <a:r>
              <a:rPr lang="uk-UA" sz="1400" dirty="0"/>
              <a:t>містом з найбільшою кількістю церков на одиницю </a:t>
            </a:r>
            <a:r>
              <a:rPr lang="uk-UA" sz="1400" dirty="0" smtClean="0"/>
              <a:t>населення:</a:t>
            </a:r>
            <a:endParaRPr lang="uk-UA" sz="1400" dirty="0"/>
          </a:p>
          <a:p>
            <a:pPr>
              <a:spcBef>
                <a:spcPts val="0"/>
              </a:spcBef>
              <a:buFont typeface="Arial" panose="020B0604020202020204" pitchFamily="34" charset="0"/>
              <a:buChar char="•"/>
            </a:pPr>
            <a:r>
              <a:rPr lang="uk-UA" sz="1200" dirty="0" smtClean="0">
                <a:hlinkClick r:id="rId2" tooltip="Церква Святої Софії (Несебир)"/>
              </a:rPr>
              <a:t>Церква Святої </a:t>
            </a:r>
            <a:r>
              <a:rPr lang="uk-UA" sz="1200" dirty="0">
                <a:hlinkClick r:id="rId2" tooltip="Церква Святої Софії (Несебир)"/>
              </a:rPr>
              <a:t>Софії</a:t>
            </a:r>
            <a:r>
              <a:rPr lang="uk-UA" sz="1200" dirty="0"/>
              <a:t> (</a:t>
            </a:r>
            <a:r>
              <a:rPr lang="uk-UA" sz="1200" i="1" dirty="0" err="1"/>
              <a:t>Базилікальна</a:t>
            </a:r>
            <a:r>
              <a:rPr lang="uk-UA" sz="1200" i="1" dirty="0"/>
              <a:t> Софія</a:t>
            </a:r>
            <a:r>
              <a:rPr lang="uk-UA" sz="1200" dirty="0"/>
              <a:t>, </a:t>
            </a:r>
            <a:r>
              <a:rPr lang="uk-UA" sz="1200" i="1" dirty="0"/>
              <a:t>Стара митрополія</a:t>
            </a:r>
            <a:r>
              <a:rPr lang="uk-UA" sz="1200" dirty="0"/>
              <a:t>)  (4-6-го століття)</a:t>
            </a:r>
          </a:p>
          <a:p>
            <a:pPr>
              <a:spcBef>
                <a:spcPts val="0"/>
              </a:spcBef>
              <a:buFont typeface="Arial" panose="020B0604020202020204" pitchFamily="34" charset="0"/>
              <a:buChar char="•"/>
            </a:pPr>
            <a:r>
              <a:rPr lang="uk-UA" sz="1200" dirty="0">
                <a:hlinkClick r:id="rId3" tooltip="Церква Святої Марії Елеуса (Несебир) (ще не написана)"/>
              </a:rPr>
              <a:t>Базиліка Святої Богородиці Елеуса</a:t>
            </a:r>
            <a:r>
              <a:rPr lang="uk-UA" sz="1200" dirty="0"/>
              <a:t>  (6-го століття)</a:t>
            </a:r>
          </a:p>
          <a:p>
            <a:pPr>
              <a:spcBef>
                <a:spcPts val="0"/>
              </a:spcBef>
              <a:buFont typeface="Arial" panose="020B0604020202020204" pitchFamily="34" charset="0"/>
              <a:buChar char="•"/>
            </a:pPr>
            <a:r>
              <a:rPr lang="uk-UA" sz="1200" dirty="0">
                <a:hlinkClick r:id="rId4" tooltip="Церква Святого Іоанна Хрестителя (Несебир) (ще не написана)"/>
              </a:rPr>
              <a:t>Церква Святого Іоанна Хрестителя</a:t>
            </a:r>
            <a:r>
              <a:rPr lang="uk-UA" sz="1200" dirty="0"/>
              <a:t>  (11-го століття)</a:t>
            </a:r>
          </a:p>
          <a:p>
            <a:pPr>
              <a:spcBef>
                <a:spcPts val="0"/>
              </a:spcBef>
              <a:buFont typeface="Arial" panose="020B0604020202020204" pitchFamily="34" charset="0"/>
              <a:buChar char="•"/>
            </a:pPr>
            <a:r>
              <a:rPr lang="uk-UA" sz="1200" dirty="0">
                <a:hlinkClick r:id="rId5" tooltip="Святого Димитрія (Несебир) (ще не написана)"/>
              </a:rPr>
              <a:t>Церква Святого </a:t>
            </a:r>
            <a:r>
              <a:rPr lang="uk-UA" sz="1200" dirty="0" err="1">
                <a:hlinkClick r:id="rId5" tooltip="Святого Димитрія (Несебир) (ще не написана)"/>
              </a:rPr>
              <a:t>Димитрія</a:t>
            </a:r>
            <a:r>
              <a:rPr lang="uk-UA" sz="1200" dirty="0"/>
              <a:t>  (11-го століття)</a:t>
            </a:r>
          </a:p>
          <a:p>
            <a:pPr>
              <a:spcBef>
                <a:spcPts val="0"/>
              </a:spcBef>
              <a:buFont typeface="Arial" panose="020B0604020202020204" pitchFamily="34" charset="0"/>
              <a:buChar char="•"/>
            </a:pPr>
            <a:r>
              <a:rPr lang="uk-UA" sz="1200" dirty="0">
                <a:hlinkClick r:id="rId6" tooltip="Церква Святого Стефана (Несебир)"/>
              </a:rPr>
              <a:t>Церква Святого Стефана</a:t>
            </a:r>
            <a:r>
              <a:rPr lang="uk-UA" sz="1200" dirty="0"/>
              <a:t> (</a:t>
            </a:r>
            <a:r>
              <a:rPr lang="uk-UA" sz="1200" i="1" dirty="0"/>
              <a:t>Нова Митрополія</a:t>
            </a:r>
            <a:r>
              <a:rPr lang="uk-UA" sz="1200" dirty="0"/>
              <a:t>)  (11-го століття, реконструйована у 16–18 ст.)</a:t>
            </a:r>
          </a:p>
          <a:p>
            <a:pPr>
              <a:spcBef>
                <a:spcPts val="0"/>
              </a:spcBef>
              <a:buFont typeface="Arial" panose="020B0604020202020204" pitchFamily="34" charset="0"/>
              <a:buChar char="•"/>
            </a:pPr>
            <a:r>
              <a:rPr lang="uk-UA" sz="1200" dirty="0">
                <a:hlinkClick r:id="rId7" tooltip="Церква Святої Феодори (Несебир) (ще не написана)"/>
              </a:rPr>
              <a:t>Церква Святої </a:t>
            </a:r>
            <a:r>
              <a:rPr lang="uk-UA" sz="1200" dirty="0" err="1">
                <a:hlinkClick r:id="rId7" tooltip="Церква Святої Феодори (Несебир) (ще не написана)"/>
              </a:rPr>
              <a:t>Феодори</a:t>
            </a:r>
            <a:r>
              <a:rPr lang="uk-UA" sz="1200" dirty="0"/>
              <a:t>  (13-го століття)</a:t>
            </a:r>
          </a:p>
          <a:p>
            <a:pPr>
              <a:spcBef>
                <a:spcPts val="0"/>
              </a:spcBef>
              <a:buFont typeface="Arial" panose="020B0604020202020204" pitchFamily="34" charset="0"/>
              <a:buChar char="•"/>
            </a:pPr>
            <a:r>
              <a:rPr lang="uk-UA" sz="1200" dirty="0" smtClean="0">
                <a:hlinkClick r:id="rId8" tooltip="Церква Святої Параскеви (Несебир) (ще не написана)"/>
              </a:rPr>
              <a:t>Церква </a:t>
            </a:r>
            <a:r>
              <a:rPr lang="uk-UA" sz="1200" dirty="0">
                <a:hlinkClick r:id="rId8" tooltip="Церква Святої Параскеви (Несебир) (ще не написана)"/>
              </a:rPr>
              <a:t>Святої Параскеви</a:t>
            </a:r>
            <a:r>
              <a:rPr lang="uk-UA" sz="1200" dirty="0"/>
              <a:t>  (13–14-го століття)</a:t>
            </a:r>
          </a:p>
          <a:p>
            <a:pPr>
              <a:spcBef>
                <a:spcPts val="0"/>
              </a:spcBef>
              <a:buFont typeface="Arial" panose="020B0604020202020204" pitchFamily="34" charset="0"/>
              <a:buChar char="•"/>
            </a:pPr>
            <a:r>
              <a:rPr lang="uk-UA" sz="1200" dirty="0">
                <a:hlinkClick r:id="rId9" tooltip="Церква Святих Архангелів Михаїла та Гавриїла (Несебир) (ще не написана)"/>
              </a:rPr>
              <a:t>Церква Святих Архангелів Михаїла та </a:t>
            </a:r>
            <a:r>
              <a:rPr lang="uk-UA" sz="1200" dirty="0" err="1">
                <a:hlinkClick r:id="rId9" tooltip="Церква Святих Архангелів Михаїла та Гавриїла (Несебир) (ще не написана)"/>
              </a:rPr>
              <a:t>Гавриїла</a:t>
            </a:r>
            <a:r>
              <a:rPr lang="uk-UA" sz="1200" dirty="0"/>
              <a:t>  (13–14-го століття)</a:t>
            </a:r>
          </a:p>
          <a:p>
            <a:pPr>
              <a:spcBef>
                <a:spcPts val="0"/>
              </a:spcBef>
              <a:buFont typeface="Arial" panose="020B0604020202020204" pitchFamily="34" charset="0"/>
              <a:buChar char="•"/>
            </a:pPr>
            <a:r>
              <a:rPr lang="uk-UA" sz="1200" dirty="0">
                <a:hlinkClick r:id="rId10" tooltip="Церква Христа Пантократора (Несебир)"/>
              </a:rPr>
              <a:t>Церква Христа </a:t>
            </a:r>
            <a:r>
              <a:rPr lang="uk-UA" sz="1200" dirty="0" err="1">
                <a:hlinkClick r:id="rId10" tooltip="Церква Христа Пантократора (Несебир)"/>
              </a:rPr>
              <a:t>Пантократора</a:t>
            </a:r>
            <a:r>
              <a:rPr lang="uk-UA" sz="1200" dirty="0"/>
              <a:t>  (13–14-го століття)</a:t>
            </a:r>
          </a:p>
          <a:p>
            <a:pPr>
              <a:spcBef>
                <a:spcPts val="0"/>
              </a:spcBef>
              <a:buFont typeface="Arial" panose="020B0604020202020204" pitchFamily="34" charset="0"/>
              <a:buChar char="•"/>
            </a:pPr>
            <a:r>
              <a:rPr lang="uk-UA" sz="1200" dirty="0">
                <a:hlinkClick r:id="rId11" tooltip="Церква Святого Іоанна Алітургета (Несебир) (ще не написана)"/>
              </a:rPr>
              <a:t>Церква Святого Іоанна </a:t>
            </a:r>
            <a:r>
              <a:rPr lang="uk-UA" sz="1200" dirty="0" err="1">
                <a:hlinkClick r:id="rId11" tooltip="Церква Святого Іоанна Алітургета (Несебир) (ще не написана)"/>
              </a:rPr>
              <a:t>Алітургета</a:t>
            </a:r>
            <a:r>
              <a:rPr lang="uk-UA" sz="1200" dirty="0"/>
              <a:t>  (14-го століття)</a:t>
            </a:r>
          </a:p>
          <a:p>
            <a:pPr>
              <a:spcBef>
                <a:spcPts val="0"/>
              </a:spcBef>
              <a:buFont typeface="Arial" panose="020B0604020202020204" pitchFamily="34" charset="0"/>
              <a:buChar char="•"/>
            </a:pPr>
            <a:r>
              <a:rPr lang="uk-UA" sz="1200" dirty="0">
                <a:hlinkClick r:id="rId12" tooltip="Свято-Вознесенськиа церква (Несебир) (ще не написана)"/>
              </a:rPr>
              <a:t>Свято-Вознесенська церква</a:t>
            </a:r>
            <a:r>
              <a:rPr lang="uk-UA" sz="1200" dirty="0"/>
              <a:t> (Святого Спаса)  (17-го століття)</a:t>
            </a:r>
          </a:p>
          <a:p>
            <a:pPr>
              <a:spcBef>
                <a:spcPts val="0"/>
              </a:spcBef>
              <a:buFont typeface="Arial" panose="020B0604020202020204" pitchFamily="34" charset="0"/>
              <a:buChar char="•"/>
            </a:pPr>
            <a:r>
              <a:rPr lang="uk-UA" sz="1200" dirty="0">
                <a:hlinkClick r:id="rId13" tooltip="Церква Святого Климента (Несебир) (ще не написана)"/>
              </a:rPr>
              <a:t>Церква Святого Климента</a:t>
            </a:r>
            <a:r>
              <a:rPr lang="uk-UA" sz="1200" dirty="0"/>
              <a:t>  (17-го століття)</a:t>
            </a:r>
          </a:p>
          <a:p>
            <a:pPr>
              <a:spcBef>
                <a:spcPts val="0"/>
              </a:spcBef>
              <a:buFont typeface="Arial" panose="020B0604020202020204" pitchFamily="34" charset="0"/>
              <a:buChar char="•"/>
            </a:pPr>
            <a:r>
              <a:rPr lang="uk-UA" sz="1200" dirty="0">
                <a:hlinkClick r:id="rId14" tooltip="Церква Успення Пресвятої Богородиці (Несебир) (ще не написана)"/>
              </a:rPr>
              <a:t>Церква </a:t>
            </a:r>
            <a:r>
              <a:rPr lang="uk-UA" sz="1200" dirty="0" err="1">
                <a:hlinkClick r:id="rId14" tooltip="Церква Успення Пресвятої Богородиці (Несебир) (ще не написана)"/>
              </a:rPr>
              <a:t>Успення</a:t>
            </a:r>
            <a:r>
              <a:rPr lang="uk-UA" sz="1200" dirty="0">
                <a:hlinkClick r:id="rId14" tooltip="Церква Успення Пресвятої Богородиці (Несебир) (ще не написана)"/>
              </a:rPr>
              <a:t> Пресвятої Богородиці</a:t>
            </a:r>
            <a:r>
              <a:rPr lang="uk-UA" sz="1200" dirty="0"/>
              <a:t> (Успенський)  (19-го століття)</a:t>
            </a:r>
          </a:p>
          <a:p>
            <a:pPr marL="0" indent="0">
              <a:spcBef>
                <a:spcPts val="0"/>
              </a:spcBef>
              <a:buNone/>
            </a:pPr>
            <a:endParaRPr lang="ru-RU" sz="1400" dirty="0"/>
          </a:p>
        </p:txBody>
      </p:sp>
      <p:pic>
        <p:nvPicPr>
          <p:cNvPr id="4" name="Рисунок 3"/>
          <p:cNvPicPr>
            <a:picLocks noChangeAspect="1"/>
          </p:cNvPicPr>
          <p:nvPr/>
        </p:nvPicPr>
        <p:blipFill>
          <a:blip r:embed="rId15"/>
          <a:stretch>
            <a:fillRect/>
          </a:stretch>
        </p:blipFill>
        <p:spPr>
          <a:xfrm>
            <a:off x="6331614" y="3933056"/>
            <a:ext cx="2520000" cy="2520000"/>
          </a:xfrm>
          <a:prstGeom prst="rect">
            <a:avLst/>
          </a:prstGeom>
        </p:spPr>
      </p:pic>
      <p:pic>
        <p:nvPicPr>
          <p:cNvPr id="5" name="Рисунок 4"/>
          <p:cNvPicPr>
            <a:picLocks noChangeAspect="1"/>
          </p:cNvPicPr>
          <p:nvPr/>
        </p:nvPicPr>
        <p:blipFill>
          <a:blip r:embed="rId16"/>
          <a:stretch>
            <a:fillRect/>
          </a:stretch>
        </p:blipFill>
        <p:spPr>
          <a:xfrm>
            <a:off x="6331614" y="3068960"/>
            <a:ext cx="2520000" cy="2520000"/>
          </a:xfrm>
          <a:prstGeom prst="rect">
            <a:avLst/>
          </a:prstGeom>
        </p:spPr>
      </p:pic>
      <p:pic>
        <p:nvPicPr>
          <p:cNvPr id="6" name="Рисунок 5"/>
          <p:cNvPicPr>
            <a:picLocks noChangeAspect="1"/>
          </p:cNvPicPr>
          <p:nvPr/>
        </p:nvPicPr>
        <p:blipFill>
          <a:blip r:embed="rId17"/>
          <a:stretch>
            <a:fillRect/>
          </a:stretch>
        </p:blipFill>
        <p:spPr>
          <a:xfrm>
            <a:off x="6331614" y="332656"/>
            <a:ext cx="2520000" cy="2520000"/>
          </a:xfrm>
          <a:prstGeom prst="rect">
            <a:avLst/>
          </a:prstGeom>
        </p:spPr>
      </p:pic>
    </p:spTree>
    <p:extLst>
      <p:ext uri="{BB962C8B-B14F-4D97-AF65-F5344CB8AC3E}">
        <p14:creationId xmlns:p14="http://schemas.microsoft.com/office/powerpoint/2010/main" val="108924041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Іон">
  <a:themeElements>
    <a:clrScheme name="Синій">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Іон">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Іон">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568</TotalTime>
  <Words>537</Words>
  <Application>Microsoft Office PowerPoint</Application>
  <PresentationFormat>Екран (4:3)</PresentationFormat>
  <Paragraphs>56</Paragraphs>
  <Slides>9</Slides>
  <Notes>0</Notes>
  <HiddenSlides>0</HiddenSlides>
  <MMClips>0</MMClips>
  <ScaleCrop>false</ScaleCrop>
  <HeadingPairs>
    <vt:vector size="6" baseType="variant">
      <vt:variant>
        <vt:lpstr>Використані шрифти</vt:lpstr>
      </vt:variant>
      <vt:variant>
        <vt:i4>4</vt:i4>
      </vt:variant>
      <vt:variant>
        <vt:lpstr>Тема</vt:lpstr>
      </vt:variant>
      <vt:variant>
        <vt:i4>1</vt:i4>
      </vt:variant>
      <vt:variant>
        <vt:lpstr>Заголовки слайдів</vt:lpstr>
      </vt:variant>
      <vt:variant>
        <vt:i4>9</vt:i4>
      </vt:variant>
    </vt:vector>
  </HeadingPairs>
  <TitlesOfParts>
    <vt:vector size="14" baseType="lpstr">
      <vt:lpstr>Arial</vt:lpstr>
      <vt:lpstr>Century Gothic</vt:lpstr>
      <vt:lpstr>Times New Roman</vt:lpstr>
      <vt:lpstr>Wingdings 3</vt:lpstr>
      <vt:lpstr>Іон</vt:lpstr>
      <vt:lpstr>Міжнародне стажування студентів Університету «Україна» туристичний комплекс «SOL»  республіки Болгарія 2022-2023 рік</vt:lpstr>
      <vt:lpstr> Сучасна індустрія туризму - одна з найбільш швидко прогресуючих галузей світового господарства, яка визнана однією з найбільш перспективних галузей національних економік світу. Якісний розвиток туристичної галузі можливий лише за умови динамічного розвитку профільної та якісної вищої освіти. Кваліфіковані фахівці в сфері туризму цінуються не тільки в Україні, а й за кордоном.  Ось чому вже сьомий рік Університет «Україна» з міжнародним комітетом з прав людини при МКУ України та міжнародним благодійним фондом «Творчість» (віце-президент Самарська Лариса) реалізує програми стажування студентів університету в Болгарії. За ці роки 146 наших студентів мали змогу використати цю програму.</vt:lpstr>
      <vt:lpstr>Завдяки співпраці інституту філології та масових комунікаці( директор інституту філології та масових комунікацій  Барна Наталія) з віце-президентом Міжнародного благодійного фонду «Творчість», головою департаменту міжнародного туризму Комітету прав захисту людини при Міністерстві культури та інформаційної політики України Самарської Лариси та команди небайдужих співробітників Університету «Україна» була реалізована програма міжнародного стажування студентів у місті Несебр(Болгарія) та надана благодійна допомога постраждалим від війни особам(в тому числі студентам УУ), яку розв’язала росія на території України. Навесні 2022 року проведені перемовини з генеральним директором туристичного комплексу «SOL»  Любо ЛИПЧЕВИМ щодо організації прихистку на базі туристичного комплексу, який  перший відкрив свої двері для Українських переміщених осіб у квітні місяці. </vt:lpstr>
      <vt:lpstr> За рахунок фонду безкоштовно було організовано перевезення до Болгарії та надано прихисток  в мережі готелів «SOL NESSEBR Palas» 4,5*  біля 1547 осіб, а це:  проживання(розміщення),харчув-ання, забезпечення необхідними речами, оформлення медичного страхування та соціальних виплат, психологічна підтримка та інши види допомоги з міст Буча, Гостомель, Ірпінь,  Київ, Харків, Миколаїв, Нова Каховка та Маріуполь. </vt:lpstr>
      <vt:lpstr>Презентація PowerPoint</vt:lpstr>
      <vt:lpstr>Презентація PowerPoint</vt:lpstr>
      <vt:lpstr>Презентація PowerPoint</vt:lpstr>
      <vt:lpstr>Презентація PowerPoint</vt:lpstr>
      <vt:lpstr>Презентація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Поняття і способи прийняття та припинення дії міжнародних договорів  (загальна характеристика)</dc:title>
  <dc:creator>Пользователь Windows</dc:creator>
  <cp:lastModifiedBy>Тетяна Григорівна Денеж</cp:lastModifiedBy>
  <cp:revision>49</cp:revision>
  <dcterms:created xsi:type="dcterms:W3CDTF">2022-05-19T19:06:05Z</dcterms:created>
  <dcterms:modified xsi:type="dcterms:W3CDTF">2024-04-16T17:41:45Z</dcterms:modified>
</cp:coreProperties>
</file>