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67" r:id="rId3"/>
    <p:sldId id="264" r:id="rId4"/>
    <p:sldId id="280" r:id="rId5"/>
    <p:sldId id="281" r:id="rId6"/>
    <p:sldId id="284" r:id="rId7"/>
    <p:sldId id="285" r:id="rId8"/>
    <p:sldId id="282" r:id="rId9"/>
    <p:sldId id="275" r:id="rId10"/>
    <p:sldId id="276" r:id="rId11"/>
  </p:sldIdLst>
  <p:sldSz cx="12188825"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howGuides="1">
      <p:cViewPr varScale="1">
        <p:scale>
          <a:sx n="84" d="100"/>
          <a:sy n="84" d="100"/>
        </p:scale>
        <p:origin x="350" y="8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5" d="100"/>
          <a:sy n="85" d="100"/>
        </p:scale>
        <p:origin x="305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A3BC5DFD-D59C-4A78-9863-7389301FC12B}" type="datetime1">
              <a:rPr lang="ru-RU" smtClean="0"/>
              <a:pPr rtl="0"/>
              <a:t>19.11.2021</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ru-RU" smtClean="0"/>
              <a:pPr rtl="0"/>
              <a:t>‹№›</a:t>
            </a:fld>
            <a:endParaRPr lang="ru-RU"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4772CC64-04AB-4F40-B370-C9EC22A15BA9}" type="datetime1">
              <a:rPr lang="ru-RU" smtClean="0"/>
              <a:pPr rtl="0"/>
              <a:t>19.11.2021</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smtClean="0"/>
              <a:t>Щелкните, чтобы изменить стили текста образца слайда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ru-RU" smtClean="0"/>
              <a:pPr rtl="0"/>
              <a:t>‹№›</a:t>
            </a:fld>
            <a:endParaRPr lang="ru-RU"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41221E5-7225-48EB-A4EE-420E7BFCF705}" type="slidenum">
              <a:rPr lang="ru-RU" smtClean="0"/>
              <a:pPr rtl="0"/>
              <a:t>1</a:t>
            </a:fld>
            <a:endParaRPr lang="ru-RU" dirty="0"/>
          </a:p>
        </p:txBody>
      </p:sp>
    </p:spTree>
    <p:extLst>
      <p:ext uri="{BB962C8B-B14F-4D97-AF65-F5344CB8AC3E}">
        <p14:creationId xmlns:p14="http://schemas.microsoft.com/office/powerpoint/2010/main" val="391990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41221E5-7225-48EB-A4EE-420E7BFCF705}" type="slidenum">
              <a:rPr lang="ru-RU" smtClean="0"/>
              <a:pPr rtl="0"/>
              <a:t>2</a:t>
            </a:fld>
            <a:endParaRPr lang="ru-RU" dirty="0"/>
          </a:p>
        </p:txBody>
      </p:sp>
    </p:spTree>
    <p:extLst>
      <p:ext uri="{BB962C8B-B14F-4D97-AF65-F5344CB8AC3E}">
        <p14:creationId xmlns:p14="http://schemas.microsoft.com/office/powerpoint/2010/main" val="353236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41221E5-7225-48EB-A4EE-420E7BFCF705}" type="slidenum">
              <a:rPr lang="ru-RU" smtClean="0"/>
              <a:pPr rtl="0"/>
              <a:t>3</a:t>
            </a:fld>
            <a:endParaRPr lang="ru-RU" dirty="0"/>
          </a:p>
        </p:txBody>
      </p:sp>
    </p:spTree>
    <p:extLst>
      <p:ext uri="{BB962C8B-B14F-4D97-AF65-F5344CB8AC3E}">
        <p14:creationId xmlns:p14="http://schemas.microsoft.com/office/powerpoint/2010/main" val="296379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41221E5-7225-48EB-A4EE-420E7BFCF705}" type="slidenum">
              <a:rPr lang="ru-RU" smtClean="0"/>
              <a:pPr rtl="0"/>
              <a:t>4</a:t>
            </a:fld>
            <a:endParaRPr lang="ru-RU" dirty="0"/>
          </a:p>
        </p:txBody>
      </p:sp>
    </p:spTree>
    <p:extLst>
      <p:ext uri="{BB962C8B-B14F-4D97-AF65-F5344CB8AC3E}">
        <p14:creationId xmlns:p14="http://schemas.microsoft.com/office/powerpoint/2010/main" val="63820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41221E5-7225-48EB-A4EE-420E7BFCF705}" type="slidenum">
              <a:rPr lang="ru-RU" smtClean="0"/>
              <a:pPr rtl="0"/>
              <a:t>5</a:t>
            </a:fld>
            <a:endParaRPr lang="ru-RU" dirty="0"/>
          </a:p>
        </p:txBody>
      </p:sp>
    </p:spTree>
    <p:extLst>
      <p:ext uri="{BB962C8B-B14F-4D97-AF65-F5344CB8AC3E}">
        <p14:creationId xmlns:p14="http://schemas.microsoft.com/office/powerpoint/2010/main" val="4284627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41221E5-7225-48EB-A4EE-420E7BFCF705}" type="slidenum">
              <a:rPr lang="ru-RU" smtClean="0"/>
              <a:pPr rtl="0"/>
              <a:t>6</a:t>
            </a:fld>
            <a:endParaRPr lang="ru-RU" dirty="0"/>
          </a:p>
        </p:txBody>
      </p:sp>
    </p:spTree>
    <p:extLst>
      <p:ext uri="{BB962C8B-B14F-4D97-AF65-F5344CB8AC3E}">
        <p14:creationId xmlns:p14="http://schemas.microsoft.com/office/powerpoint/2010/main" val="97235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41221E5-7225-48EB-A4EE-420E7BFCF705}" type="slidenum">
              <a:rPr lang="ru-RU" smtClean="0"/>
              <a:pPr rtl="0"/>
              <a:t>7</a:t>
            </a:fld>
            <a:endParaRPr lang="ru-RU" dirty="0"/>
          </a:p>
        </p:txBody>
      </p:sp>
    </p:spTree>
    <p:extLst>
      <p:ext uri="{BB962C8B-B14F-4D97-AF65-F5344CB8AC3E}">
        <p14:creationId xmlns:p14="http://schemas.microsoft.com/office/powerpoint/2010/main" val="325175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41221E5-7225-48EB-A4EE-420E7BFCF705}" type="slidenum">
              <a:rPr lang="ru-RU" smtClean="0"/>
              <a:pPr rtl="0"/>
              <a:t>8</a:t>
            </a:fld>
            <a:endParaRPr lang="ru-RU" dirty="0"/>
          </a:p>
        </p:txBody>
      </p:sp>
    </p:spTree>
    <p:extLst>
      <p:ext uri="{BB962C8B-B14F-4D97-AF65-F5344CB8AC3E}">
        <p14:creationId xmlns:p14="http://schemas.microsoft.com/office/powerpoint/2010/main" val="410801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9" name="Прямоугольник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10" name="Прямоугольник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11" name="Прямоугольник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12" name="Прямоугольник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cxnSp>
        <p:nvCxnSpPr>
          <p:cNvPr id="13" name="Прямая соединительная линия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cxnSp>
        <p:nvCxnSpPr>
          <p:cNvPr id="15" name="Прямая соединительная линия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Пи"/>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rtlCol="0" anchor="t" anchorCtr="0" compatLnSpc="1">
            <a:prstTxWarp prst="textNoShape">
              <a:avLst/>
            </a:prstTxWarp>
          </a:bodyPr>
          <a:lstStyle/>
          <a:p>
            <a:pPr rtl="0"/>
            <a:endParaRPr lang="ru-RU" dirty="0"/>
          </a:p>
        </p:txBody>
      </p:sp>
      <p:sp>
        <p:nvSpPr>
          <p:cNvPr id="2" name="Заголовок 1"/>
          <p:cNvSpPr>
            <a:spLocks noGrp="1"/>
          </p:cNvSpPr>
          <p:nvPr>
            <p:ph type="ctrTitle"/>
          </p:nvPr>
        </p:nvSpPr>
        <p:spPr>
          <a:xfrm>
            <a:off x="2428669" y="1600200"/>
            <a:ext cx="8329031" cy="2680127"/>
          </a:xfrm>
        </p:spPr>
        <p:txBody>
          <a:bodyPr rtlCol="0">
            <a:noAutofit/>
          </a:bodyPr>
          <a:lstStyle>
            <a:lvl1pPr>
              <a:defRPr sz="540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smtClean="0"/>
              <a:t>Образец подзаголовка</a:t>
            </a:r>
            <a:endParaRPr lang="ru-RU" dirty="0"/>
          </a:p>
        </p:txBody>
      </p:sp>
      <p:sp>
        <p:nvSpPr>
          <p:cNvPr id="4" name="Дата 3"/>
          <p:cNvSpPr>
            <a:spLocks noGrp="1"/>
          </p:cNvSpPr>
          <p:nvPr>
            <p:ph type="dt" sz="half" idx="10"/>
          </p:nvPr>
        </p:nvSpPr>
        <p:spPr/>
        <p:txBody>
          <a:bodyPr rtlCol="0"/>
          <a:lstStyle>
            <a:lvl1pPr>
              <a:defRPr baseline="0">
                <a:solidFill>
                  <a:schemeClr val="tx2"/>
                </a:solidFill>
              </a:defRPr>
            </a:lvl1pPr>
          </a:lstStyle>
          <a:p>
            <a:pPr rtl="0"/>
            <a:fld id="{8E289087-3B90-4B7A-B0B3-663DF715D0C0}" type="datetime1">
              <a:rPr lang="ru-RU" smtClean="0"/>
              <a:pPr rtl="0"/>
              <a:t>19.11.2021</a:t>
            </a:fld>
            <a:endParaRPr lang="ru-RU" dirty="0"/>
          </a:p>
        </p:txBody>
      </p:sp>
      <p:sp>
        <p:nvSpPr>
          <p:cNvPr id="5" name="Нижний колонтитул 4"/>
          <p:cNvSpPr>
            <a:spLocks noGrp="1"/>
          </p:cNvSpPr>
          <p:nvPr>
            <p:ph type="ftr" sz="quarter" idx="11"/>
          </p:nvPr>
        </p:nvSpPr>
        <p:spPr/>
        <p:txBody>
          <a:bodyPr rtlCol="0"/>
          <a:lstStyle>
            <a:lvl1pPr>
              <a:defRPr baseline="0">
                <a:solidFill>
                  <a:schemeClr val="tx2"/>
                </a:solidFill>
              </a:defRPr>
            </a:lvl1pPr>
          </a:lstStyle>
          <a:p>
            <a:pPr rtl="0"/>
            <a:r>
              <a:rPr lang="ru-RU" dirty="0" smtClean="0"/>
              <a:t>Добавить нижний колонтитул</a:t>
            </a:r>
            <a:endParaRPr lang="ru-RU" dirty="0"/>
          </a:p>
        </p:txBody>
      </p:sp>
      <p:sp>
        <p:nvSpPr>
          <p:cNvPr id="6" name="Номер слайда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ru-RU" smtClean="0"/>
              <a:pPr rtl="0"/>
              <a:t>‹№›</a:t>
            </a:fld>
            <a:endParaRPr lang="ru-RU"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5F076F26-008E-40CD-B0DF-FD99CADBA164}" type="datetime1">
              <a:rPr lang="ru-RU" smtClean="0"/>
              <a:pPr rtl="0"/>
              <a:t>19.11.2021</a:t>
            </a:fld>
            <a:endParaRPr lang="ru-RU" dirty="0"/>
          </a:p>
        </p:txBody>
      </p:sp>
      <p:sp>
        <p:nvSpPr>
          <p:cNvPr id="5" name="Нижний колонтитул 4"/>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6" name="Номер слайда 5"/>
          <p:cNvSpPr>
            <a:spLocks noGrp="1"/>
          </p:cNvSpPr>
          <p:nvPr>
            <p:ph type="sldNum" sz="quarter" idx="12"/>
          </p:nvPr>
        </p:nvSpPr>
        <p:spPr/>
        <p:txBody>
          <a:bodyPr rtlCol="0"/>
          <a:lstStyle/>
          <a:p>
            <a:pPr rtl="0"/>
            <a:fld id="{7DC1BBB0-96F0-4077-A278-0F3FB5C104D3}" type="slidenum">
              <a:rPr lang="ru-RU" smtClean="0"/>
              <a:pPr rtl="0"/>
              <a:t>‹№›</a:t>
            </a:fld>
            <a:endParaRPr lang="ru-RU"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sp>
        <p:nvSpPr>
          <p:cNvPr id="8" name="Прямоугольник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9" name="Прямоугольник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10" name="Прямоугольник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cxnSp>
        <p:nvCxnSpPr>
          <p:cNvPr id="11" name="Прямая соединительная линия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Пи"/>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dirty="0"/>
          </a:p>
        </p:txBody>
      </p:sp>
      <p:cxnSp>
        <p:nvCxnSpPr>
          <p:cNvPr id="14" name="Прямая соединительная линия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Вертикальный заголовок 1"/>
          <p:cNvSpPr>
            <a:spLocks noGrp="1"/>
          </p:cNvSpPr>
          <p:nvPr>
            <p:ph type="title" orient="vert"/>
          </p:nvPr>
        </p:nvSpPr>
        <p:spPr>
          <a:xfrm>
            <a:off x="9599612" y="685800"/>
            <a:ext cx="1787526" cy="5486400"/>
          </a:xfrm>
        </p:spPr>
        <p:txBody>
          <a:bodyPr vert="eaVert"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98613" y="685800"/>
            <a:ext cx="7848599" cy="54864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DB20A7CE-0912-4C2F-926E-0DDC0C423B66}" type="datetime1">
              <a:rPr lang="ru-RU" smtClean="0"/>
              <a:pPr rtl="0"/>
              <a:t>19.11.2021</a:t>
            </a:fld>
            <a:endParaRPr lang="ru-RU" dirty="0"/>
          </a:p>
        </p:txBody>
      </p:sp>
      <p:sp>
        <p:nvSpPr>
          <p:cNvPr id="5" name="Нижний колонтитул 4"/>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6" name="Номер слайда 5"/>
          <p:cNvSpPr>
            <a:spLocks noGrp="1"/>
          </p:cNvSpPr>
          <p:nvPr>
            <p:ph type="sldNum" sz="quarter" idx="12"/>
          </p:nvPr>
        </p:nvSpPr>
        <p:spPr/>
        <p:txBody>
          <a:bodyPr rtlCol="0"/>
          <a:lstStyle/>
          <a:p>
            <a:pPr rtl="0"/>
            <a:fld id="{7DC1BBB0-96F0-4077-A278-0F3FB5C104D3}" type="slidenum">
              <a:rPr lang="ru-RU" smtClean="0"/>
              <a:pPr rtl="0"/>
              <a:t>‹№›</a:t>
            </a:fld>
            <a:endParaRPr lang="ru-RU"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lvl5pPr>
              <a:defRPr/>
            </a:lvl5pPr>
            <a:lvl6pPr>
              <a:defRPr/>
            </a:lvl6pPr>
            <a:lvl7pPr>
              <a:defRPr/>
            </a:lvl7pPr>
            <a:lvl8pPr>
              <a:defRPr/>
            </a:lvl8pPr>
            <a:lvl9pPr>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601BBC6F-1CE0-4655-9B16-DDAF1AD7C72C}" type="datetime1">
              <a:rPr lang="ru-RU" smtClean="0"/>
              <a:pPr rtl="0"/>
              <a:t>19.11.2021</a:t>
            </a:fld>
            <a:endParaRPr lang="ru-RU" dirty="0"/>
          </a:p>
        </p:txBody>
      </p:sp>
      <p:sp>
        <p:nvSpPr>
          <p:cNvPr id="5" name="Нижний колонтитул 4"/>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6" name="Номер слайда 5"/>
          <p:cNvSpPr>
            <a:spLocks noGrp="1"/>
          </p:cNvSpPr>
          <p:nvPr>
            <p:ph type="sldNum" sz="quarter" idx="12"/>
          </p:nvPr>
        </p:nvSpPr>
        <p:spPr/>
        <p:txBody>
          <a:bodyPr rtlCol="0"/>
          <a:lstStyle/>
          <a:p>
            <a:pPr rtl="0"/>
            <a:fld id="{7DC1BBB0-96F0-4077-A278-0F3FB5C104D3}" type="slidenum">
              <a:rPr lang="ru-RU" smtClean="0"/>
              <a:pPr rtl="0"/>
              <a:t>‹№›</a:t>
            </a:fld>
            <a:endParaRPr lang="ru-RU"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9" name="Прямоугольник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0" name="Прямоугольник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4" name="Прямоугольник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1" name="Прямоугольник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cxnSp>
        <p:nvCxnSpPr>
          <p:cNvPr id="22" name="Прямая соединительная линия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18" name="Пи"/>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rtlCol="0" anchor="t" anchorCtr="0" compatLnSpc="1">
            <a:prstTxWarp prst="textNoShape">
              <a:avLst/>
            </a:prstTxWarp>
          </a:bodyPr>
          <a:lstStyle/>
          <a:p>
            <a:pPr rtl="0"/>
            <a:endParaRPr lang="ru-RU" dirty="0"/>
          </a:p>
        </p:txBody>
      </p:sp>
      <p:cxnSp>
        <p:nvCxnSpPr>
          <p:cNvPr id="23" name="Прямая соединительная линия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7" name="Прямоугольник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8" name="Прямоугольник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9" name="Прямоугольник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30" name="Прямоугольник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cxnSp>
        <p:nvCxnSpPr>
          <p:cNvPr id="31" name="Прямая соединительная линия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cxnSp>
        <p:nvCxnSpPr>
          <p:cNvPr id="33" name="Прямая соединительная линия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ru-RU" smtClean="0"/>
              <a:t>Образец заголовка</a:t>
            </a:r>
            <a:endParaRPr lang="ru-RU" dirty="0"/>
          </a:p>
        </p:txBody>
      </p:sp>
      <p:sp>
        <p:nvSpPr>
          <p:cNvPr id="3" name="Текст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baseline="0">
                <a:solidFill>
                  <a:schemeClr val="tx2"/>
                </a:solidFill>
              </a:defRPr>
            </a:lvl1pPr>
          </a:lstStyle>
          <a:p>
            <a:pPr rtl="0"/>
            <a:fld id="{4A0BB48E-C38A-489F-B21D-27EBF8DA1A52}" type="datetime1">
              <a:rPr lang="ru-RU" smtClean="0"/>
              <a:pPr rtl="0"/>
              <a:t>19.11.2021</a:t>
            </a:fld>
            <a:endParaRPr lang="ru-RU" dirty="0"/>
          </a:p>
        </p:txBody>
      </p:sp>
      <p:sp>
        <p:nvSpPr>
          <p:cNvPr id="5" name="Нижний колонтитул 4"/>
          <p:cNvSpPr>
            <a:spLocks noGrp="1"/>
          </p:cNvSpPr>
          <p:nvPr>
            <p:ph type="ftr" sz="quarter" idx="11"/>
          </p:nvPr>
        </p:nvSpPr>
        <p:spPr/>
        <p:txBody>
          <a:bodyPr rtlCol="0"/>
          <a:lstStyle>
            <a:lvl1pPr>
              <a:defRPr baseline="0">
                <a:solidFill>
                  <a:schemeClr val="tx2"/>
                </a:solidFill>
              </a:defRPr>
            </a:lvl1pPr>
          </a:lstStyle>
          <a:p>
            <a:pPr rtl="0"/>
            <a:r>
              <a:rPr lang="ru-RU" dirty="0" smtClean="0"/>
              <a:t>Добавить нижний колонтитул</a:t>
            </a:r>
            <a:endParaRPr lang="ru-RU" dirty="0"/>
          </a:p>
        </p:txBody>
      </p:sp>
      <p:sp>
        <p:nvSpPr>
          <p:cNvPr id="6" name="Номер слайда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ru-RU" smtClean="0"/>
              <a:pPr rtl="0"/>
              <a:t>‹№›</a:t>
            </a:fld>
            <a:endParaRPr lang="ru-RU"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pPr rtl="0"/>
            <a:fld id="{AC824002-8F04-447D-8224-40D7ED6840A4}" type="datetime1">
              <a:rPr lang="ru-RU" smtClean="0"/>
              <a:pPr rtl="0"/>
              <a:t>19.11.2021</a:t>
            </a:fld>
            <a:endParaRPr lang="ru-RU" dirty="0"/>
          </a:p>
        </p:txBody>
      </p:sp>
      <p:sp>
        <p:nvSpPr>
          <p:cNvPr id="6" name="Нижний колонтитул 5"/>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7" name="Номер слайда 6"/>
          <p:cNvSpPr>
            <a:spLocks noGrp="1"/>
          </p:cNvSpPr>
          <p:nvPr>
            <p:ph type="sldNum" sz="quarter" idx="12"/>
          </p:nvPr>
        </p:nvSpPr>
        <p:spPr/>
        <p:txBody>
          <a:bodyPr rtlCol="0"/>
          <a:lstStyle/>
          <a:p>
            <a:pPr rtl="0"/>
            <a:fld id="{7DC1BBB0-96F0-4077-A278-0F3FB5C104D3}" type="slidenum">
              <a:rPr lang="ru-RU" smtClean="0"/>
              <a:pPr rtl="0"/>
              <a:t>‹№›</a:t>
            </a:fld>
            <a:endParaRPr lang="ru-RU"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4" name="Объект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6" name="Объект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p>
            <a:pPr rtl="0"/>
            <a:fld id="{4A510220-7851-4877-87D8-65579BB1DD91}" type="datetime1">
              <a:rPr lang="ru-RU" smtClean="0"/>
              <a:pPr rtl="0"/>
              <a:t>19.11.2021</a:t>
            </a:fld>
            <a:endParaRPr lang="ru-RU" dirty="0"/>
          </a:p>
        </p:txBody>
      </p:sp>
      <p:sp>
        <p:nvSpPr>
          <p:cNvPr id="8" name="Нижний колонтитул 7"/>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9" name="Номер слайда 8"/>
          <p:cNvSpPr>
            <a:spLocks noGrp="1"/>
          </p:cNvSpPr>
          <p:nvPr>
            <p:ph type="sldNum" sz="quarter" idx="12"/>
          </p:nvPr>
        </p:nvSpPr>
        <p:spPr/>
        <p:txBody>
          <a:bodyPr rtlCol="0"/>
          <a:lstStyle/>
          <a:p>
            <a:pPr rtl="0"/>
            <a:fld id="{7DC1BBB0-96F0-4077-A278-0F3FB5C104D3}" type="slidenum">
              <a:rPr lang="ru-RU" smtClean="0"/>
              <a:pPr rtl="0"/>
              <a:t>‹№›</a:t>
            </a:fld>
            <a:endParaRPr lang="ru-RU"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p>
            <a:pPr rtl="0"/>
            <a:fld id="{05D1B4D7-E962-4AD5-804D-44BB05D648F1}" type="datetime1">
              <a:rPr lang="ru-RU" smtClean="0"/>
              <a:pPr rtl="0"/>
              <a:t>19.11.2021</a:t>
            </a:fld>
            <a:endParaRPr lang="ru-RU" dirty="0"/>
          </a:p>
        </p:txBody>
      </p:sp>
      <p:sp>
        <p:nvSpPr>
          <p:cNvPr id="4" name="Нижний колонтитул 3"/>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5" name="Номер слайда 4"/>
          <p:cNvSpPr>
            <a:spLocks noGrp="1"/>
          </p:cNvSpPr>
          <p:nvPr>
            <p:ph type="sldNum" sz="quarter" idx="12"/>
          </p:nvPr>
        </p:nvSpPr>
        <p:spPr/>
        <p:txBody>
          <a:bodyPr rtlCol="0"/>
          <a:lstStyle/>
          <a:p>
            <a:pPr rtl="0"/>
            <a:fld id="{7DC1BBB0-96F0-4077-A278-0F3FB5C104D3}" type="slidenum">
              <a:rPr lang="ru-RU" smtClean="0"/>
              <a:pPr rtl="0"/>
              <a:t>‹№›</a:t>
            </a:fld>
            <a:endParaRPr lang="ru-RU"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sp>
        <p:nvSpPr>
          <p:cNvPr id="6" name="Прямоугольник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cxnSp>
        <p:nvCxnSpPr>
          <p:cNvPr id="7" name="Прямая соединительная линия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sp>
        <p:nvSpPr>
          <p:cNvPr id="9" name="Прямоугольник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sp>
        <p:nvSpPr>
          <p:cNvPr id="2" name="Дата 1"/>
          <p:cNvSpPr>
            <a:spLocks noGrp="1"/>
          </p:cNvSpPr>
          <p:nvPr>
            <p:ph type="dt" sz="half" idx="10"/>
          </p:nvPr>
        </p:nvSpPr>
        <p:spPr/>
        <p:txBody>
          <a:bodyPr rtlCol="0"/>
          <a:lstStyle/>
          <a:p>
            <a:pPr rtl="0"/>
            <a:fld id="{D5E49B0F-5FC4-452C-84B9-DC5DB8F7EAF7}" type="datetime1">
              <a:rPr lang="ru-RU" smtClean="0"/>
              <a:pPr rtl="0"/>
              <a:t>19.11.2021</a:t>
            </a:fld>
            <a:endParaRPr lang="ru-RU" dirty="0"/>
          </a:p>
        </p:txBody>
      </p:sp>
      <p:sp>
        <p:nvSpPr>
          <p:cNvPr id="3" name="Нижний колонтитул 2"/>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4" name="Номер слайда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ru-RU" smtClean="0"/>
              <a:pPr rtl="0"/>
              <a:t>‹№›</a:t>
            </a:fld>
            <a:endParaRPr lang="ru-RU"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sp>
        <p:nvSpPr>
          <p:cNvPr id="9" name="Прямоугольник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cxnSp>
        <p:nvCxnSpPr>
          <p:cNvPr id="10" name="Прямая соединительная линия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sp>
        <p:nvSpPr>
          <p:cNvPr id="2" name="Заголовок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ru-RU" smtClean="0"/>
              <a:t>Образец заголовка</a:t>
            </a:r>
            <a:endParaRPr lang="ru-RU" dirty="0"/>
          </a:p>
        </p:txBody>
      </p:sp>
      <p:sp>
        <p:nvSpPr>
          <p:cNvPr id="3" name="Объект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p>
            <a:pPr rtl="0"/>
            <a:fld id="{CC19F4E1-C9E2-4C86-91EE-CF98446AD814}" type="datetime1">
              <a:rPr lang="ru-RU" smtClean="0"/>
              <a:pPr rtl="0"/>
              <a:t>19.11.2021</a:t>
            </a:fld>
            <a:endParaRPr lang="ru-RU" dirty="0"/>
          </a:p>
        </p:txBody>
      </p:sp>
      <p:sp>
        <p:nvSpPr>
          <p:cNvPr id="6" name="Нижний колонтитул 5"/>
          <p:cNvSpPr>
            <a:spLocks noGrp="1"/>
          </p:cNvSpPr>
          <p:nvPr>
            <p:ph type="ftr" sz="quarter" idx="11"/>
          </p:nvPr>
        </p:nvSpPr>
        <p:spPr/>
        <p:txBody>
          <a:bodyPr rtlCol="0"/>
          <a:lstStyle/>
          <a:p>
            <a:pPr rtl="0"/>
            <a:r>
              <a:rPr lang="ru-RU" dirty="0" smtClean="0"/>
              <a:t>Добавить нижний колонтитул</a:t>
            </a:r>
            <a:endParaRPr lang="ru-RU" dirty="0"/>
          </a:p>
        </p:txBody>
      </p:sp>
      <p:sp>
        <p:nvSpPr>
          <p:cNvPr id="7" name="Номер слайда 6"/>
          <p:cNvSpPr>
            <a:spLocks noGrp="1"/>
          </p:cNvSpPr>
          <p:nvPr>
            <p:ph type="sldNum" sz="quarter" idx="12"/>
          </p:nvPr>
        </p:nvSpPr>
        <p:spPr/>
        <p:txBody>
          <a:bodyPr rtlCol="0"/>
          <a:lstStyle/>
          <a:p>
            <a:pPr rtl="0"/>
            <a:fld id="{7DC1BBB0-96F0-4077-A278-0F3FB5C104D3}" type="slidenum">
              <a:rPr lang="ru-RU" smtClean="0"/>
              <a:pPr rtl="0"/>
              <a:t>‹№›</a:t>
            </a:fld>
            <a:endParaRPr lang="ru-RU"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sp>
        <p:nvSpPr>
          <p:cNvPr id="8" name="Прямоугольник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sp>
        <p:nvSpPr>
          <p:cNvPr id="9" name="Прямоугольник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sp>
        <p:nvSpPr>
          <p:cNvPr id="2" name="Заголовок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ru-RU" smtClean="0"/>
              <a:t>Образец заголовка</a:t>
            </a:r>
            <a:endParaRPr lang="ru-RU"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hasCustomPrompt="1"/>
          </p:nvPr>
        </p:nvSpPr>
        <p:spPr bwMode="auto">
          <a:xfrm>
            <a:off x="5180251" y="482600"/>
            <a:ext cx="6195986" cy="5689600"/>
          </a:xfrm>
          <a:ln w="19050">
            <a:solidFill>
              <a:schemeClr val="bg1"/>
            </a:solidFill>
          </a:ln>
        </p:spPr>
        <p:txBody>
          <a:bodyPr rtlCol="0">
            <a:normAutofit/>
          </a:bodyPr>
          <a:lstStyle>
            <a:lvl1pPr marL="0" indent="0" rtl="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dirty="0" smtClean="0"/>
              <a:t>Щелкните значок, чтобы добавить фото</a:t>
            </a:r>
            <a:endParaRPr lang="ru-RU" dirty="0"/>
          </a:p>
        </p:txBody>
      </p:sp>
      <p:sp>
        <p:nvSpPr>
          <p:cNvPr id="4" name="Текст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baseline="0">
                <a:solidFill>
                  <a:schemeClr val="tx2"/>
                </a:solidFill>
              </a:defRPr>
            </a:lvl1pPr>
          </a:lstStyle>
          <a:p>
            <a:pPr rtl="0"/>
            <a:fld id="{C544DC91-F540-462A-9952-3A556B4DB6D1}" type="datetime1">
              <a:rPr lang="ru-RU" smtClean="0"/>
              <a:pPr rtl="0"/>
              <a:t>19.11.2021</a:t>
            </a:fld>
            <a:endParaRPr lang="ru-RU" dirty="0"/>
          </a:p>
        </p:txBody>
      </p:sp>
      <p:sp>
        <p:nvSpPr>
          <p:cNvPr id="6" name="Нижний колонтитул 5"/>
          <p:cNvSpPr>
            <a:spLocks noGrp="1"/>
          </p:cNvSpPr>
          <p:nvPr>
            <p:ph type="ftr" sz="quarter" idx="11"/>
          </p:nvPr>
        </p:nvSpPr>
        <p:spPr/>
        <p:txBody>
          <a:bodyPr rtlCol="0"/>
          <a:lstStyle>
            <a:lvl1pPr>
              <a:defRPr baseline="0">
                <a:solidFill>
                  <a:schemeClr val="tx2"/>
                </a:solidFill>
              </a:defRPr>
            </a:lvl1pPr>
          </a:lstStyle>
          <a:p>
            <a:pPr rtl="0"/>
            <a:r>
              <a:rPr lang="ru-RU" dirty="0" smtClean="0"/>
              <a:t>Добавить нижний колонтитул</a:t>
            </a:r>
            <a:endParaRPr lang="ru-RU" dirty="0"/>
          </a:p>
        </p:txBody>
      </p:sp>
      <p:sp>
        <p:nvSpPr>
          <p:cNvPr id="7" name="Номер слайда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ru-RU" smtClean="0"/>
              <a:pPr rtl="0"/>
              <a:t>‹№›</a:t>
            </a:fld>
            <a:endParaRPr lang="ru-RU" dirty="0"/>
          </a:p>
        </p:txBody>
      </p:sp>
      <p:cxnSp>
        <p:nvCxnSpPr>
          <p:cNvPr id="10" name="Прямая соединительная линия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ru-RU" dirty="0"/>
          </a:p>
        </p:txBody>
      </p:sp>
      <p:sp>
        <p:nvSpPr>
          <p:cNvPr id="8" name="Прямоугольник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9" name="Прямоугольник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13" name="Прямоугольник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cxnSp>
        <p:nvCxnSpPr>
          <p:cNvPr id="14" name="Прямая соединительная линия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Пи"/>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dirty="0"/>
          </a:p>
        </p:txBody>
      </p:sp>
      <p:cxnSp>
        <p:nvCxnSpPr>
          <p:cNvPr id="16" name="Прямая соединительная линия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Текст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ru-RU" dirty="0" smtClean="0"/>
              <a:t>Щелкните, чтобы изменить стили текста образца слайда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A4F087A6-40E8-4131-BEAB-4F5033CC1517}" type="datetime1">
              <a:rPr lang="ru-RU" smtClean="0"/>
              <a:pPr rtl="0"/>
              <a:t>19.11.2021</a:t>
            </a:fld>
            <a:endParaRPr lang="ru-RU" dirty="0"/>
          </a:p>
        </p:txBody>
      </p:sp>
      <p:sp>
        <p:nvSpPr>
          <p:cNvPr id="5" name="Нижний колонтитул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ru-RU" dirty="0" smtClean="0"/>
              <a:t>Добавить нижний колонтитул</a:t>
            </a:r>
            <a:endParaRPr lang="ru-RU" dirty="0"/>
          </a:p>
        </p:txBody>
      </p:sp>
      <p:sp>
        <p:nvSpPr>
          <p:cNvPr id="6" name="Номер слайда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ru-RU" smtClean="0"/>
              <a:pPr rtl="0"/>
              <a:t>‹№›</a:t>
            </a:fld>
            <a:endParaRPr lang="ru-RU"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uk.wikipedia.org/wiki/5_%D1%82%D1%80%D0%B0%D0%B2%D0%BD%D1%8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hyperlink" Target="https://uk.wikipedia.org/wiki/19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90%D0%BD%D0%B3%D0%BB%D1%96%D0%B9%D1%81%D1%8C%D0%BA%D0%B0_%D0%BC%D0%BE%D0%B2%D0%B0" TargetMode="External"/><Relationship Id="rId7" Type="http://schemas.openxmlformats.org/officeDocument/2006/relationships/hyperlink" Target="https://uk.wikipedia.org/wiki/1984" TargetMode="External"/><Relationship Id="rId2" Type="http://schemas.openxmlformats.org/officeDocument/2006/relationships/hyperlink" Target="https://uk.wikipedia.org/wiki/%D0%A1%D1%80%D1%96%D0%BD%D1%96%D0%B2%D0%B0%D1%81%D0%B0_%D0%A0%D0%B0%D0%BC%D0%B0%D0%BD%D1%83%D0%B4%D0%B6%D0%B0%D0%BD" TargetMode="External"/><Relationship Id="rId1" Type="http://schemas.openxmlformats.org/officeDocument/2006/relationships/slideLayout" Target="../slideLayouts/slideLayout2.xml"/><Relationship Id="rId6" Type="http://schemas.openxmlformats.org/officeDocument/2006/relationships/hyperlink" Target="https://uk.wikipedia.org/wiki/2_%D0%BB%D0%B8%D1%81%D1%82%D0%BE%D0%BF%D0%B0%D0%B4%D0%B0" TargetMode="External"/><Relationship Id="rId5" Type="http://schemas.openxmlformats.org/officeDocument/2006/relationships/image" Target="../media/image10.jpeg"/><Relationship Id="rId4" Type="http://schemas.openxmlformats.org/officeDocument/2006/relationships/hyperlink" Target="https://uk.wikipedia.org/wiki/%D0%9A%D1%83%D0%BC%D0%B1%D0%B0%D0%BA%D0%BE%D0%BD%D0%B0%D0%B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3972" y="2492896"/>
            <a:ext cx="9865096" cy="2680127"/>
          </a:xfrm>
        </p:spPr>
        <p:txBody>
          <a:bodyPr rtlCol="0"/>
          <a:lstStyle/>
          <a:p>
            <a:pPr algn="ctr" rtl="0"/>
            <a:r>
              <a:rPr lang="uk-UA" dirty="0" smtClean="0"/>
              <a:t>Жінки-математики </a:t>
            </a:r>
            <a:r>
              <a:rPr lang="uk-UA" dirty="0" smtClean="0"/>
              <a:t>в колі часу</a:t>
            </a:r>
            <a:endParaRPr lang="uk-UA" dirty="0"/>
          </a:p>
        </p:txBody>
      </p:sp>
      <p:sp>
        <p:nvSpPr>
          <p:cNvPr id="3" name="Прямоугольник 2"/>
          <p:cNvSpPr/>
          <p:nvPr/>
        </p:nvSpPr>
        <p:spPr>
          <a:xfrm>
            <a:off x="2422004" y="5733256"/>
            <a:ext cx="8712968" cy="923330"/>
          </a:xfrm>
          <a:prstGeom prst="rect">
            <a:avLst/>
          </a:prstGeom>
        </p:spPr>
        <p:txBody>
          <a:bodyPr wrap="square">
            <a:spAutoFit/>
          </a:bodyPr>
          <a:lstStyle/>
          <a:p>
            <a:r>
              <a:rPr lang="ru-RU" b="1" i="1" noProof="1" smtClean="0"/>
              <a:t>"Математика - </a:t>
            </a:r>
            <a:r>
              <a:rPr lang="ru-RU" b="1" noProof="1" smtClean="0"/>
              <a:t>це найкращий тренажер для того, щоб навчитися швидко знаходити ефективний вихід </a:t>
            </a:r>
            <a:r>
              <a:rPr lang="ru-RU" b="1" noProof="1" smtClean="0"/>
              <a:t>зі </a:t>
            </a:r>
            <a:r>
              <a:rPr lang="ru-RU" b="1" noProof="1" smtClean="0"/>
              <a:t>складної ситуації"</a:t>
            </a:r>
          </a:p>
          <a:p>
            <a:pPr algn="r"/>
            <a:r>
              <a:rPr lang="ru-RU" i="1" noProof="1" smtClean="0"/>
              <a:t>Кучинська Т.В.</a:t>
            </a:r>
            <a:endParaRPr lang="ru-RU" i="1" noProof="1"/>
          </a:p>
        </p:txBody>
      </p:sp>
      <p:pic>
        <p:nvPicPr>
          <p:cNvPr id="8198" name="Picture 6" descr="Идеи на тему «Тригонометрия» (10) | тригонометрия, математические блокноты,  матема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287" y="199929"/>
            <a:ext cx="4041233" cy="403244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Машина времени | Туры по Украине из Одессы. Экскурсии в Одессе| Цены на  экскурсии |Туры в Одесс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0765" y="1373068"/>
            <a:ext cx="4479311" cy="22396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79305" y="5145362"/>
            <a:ext cx="4798365" cy="307777"/>
          </a:xfrm>
          <a:prstGeom prst="rect">
            <a:avLst/>
          </a:prstGeom>
          <a:noFill/>
        </p:spPr>
        <p:txBody>
          <a:bodyPr wrap="none" rtlCol="0">
            <a:spAutoFit/>
          </a:bodyPr>
          <a:lstStyle/>
          <a:p>
            <a:r>
              <a:rPr lang="uk-UA" sz="1400" b="1" i="1" dirty="0" smtClean="0"/>
              <a:t>Матеріали взято з відкритих джерел в Інтернеті</a:t>
            </a:r>
            <a:endParaRPr lang="uk-UA" sz="1400" b="1" i="1"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33525"/>
            <a:ext cx="9782801" cy="659171"/>
          </a:xfrm>
        </p:spPr>
        <p:txBody>
          <a:bodyPr/>
          <a:lstStyle/>
          <a:p>
            <a:r>
              <a:rPr lang="uk-UA" dirty="0"/>
              <a:t>Катерина Терлецька</a:t>
            </a:r>
            <a:endParaRPr lang="ru-RU" dirty="0"/>
          </a:p>
        </p:txBody>
      </p:sp>
      <p:sp>
        <p:nvSpPr>
          <p:cNvPr id="3" name="Содержимое 2"/>
          <p:cNvSpPr>
            <a:spLocks noGrp="1"/>
          </p:cNvSpPr>
          <p:nvPr>
            <p:ph idx="1"/>
          </p:nvPr>
        </p:nvSpPr>
        <p:spPr>
          <a:xfrm>
            <a:off x="1341884" y="692696"/>
            <a:ext cx="6805232" cy="6005264"/>
          </a:xfrm>
        </p:spPr>
        <p:txBody>
          <a:bodyPr>
            <a:normAutofit/>
          </a:bodyPr>
          <a:lstStyle/>
          <a:p>
            <a:pPr marL="0" indent="0" algn="just">
              <a:buNone/>
            </a:pPr>
            <a:r>
              <a:rPr lang="uk-UA" sz="2400" noProof="1" smtClean="0">
                <a:solidFill>
                  <a:schemeClr val="tx2">
                    <a:lumMod val="85000"/>
                    <a:lumOff val="15000"/>
                  </a:schemeClr>
                </a:solidFill>
              </a:rPr>
              <a:t>Доктор  фізико-математичних наук, старший науковий співробітник відділу математичного моделювання морських і річкових систем Інституту проблем математичних машин і систем НАН України, переможець кількох конкурсів </a:t>
            </a:r>
            <a:r>
              <a:rPr lang="uk-UA" sz="2400" noProof="1" smtClean="0">
                <a:solidFill>
                  <a:schemeClr val="tx2">
                    <a:lumMod val="85000"/>
                    <a:lumOff val="15000"/>
                  </a:schemeClr>
                </a:solidFill>
              </a:rPr>
              <a:t>проєктів </a:t>
            </a:r>
            <a:r>
              <a:rPr lang="uk-UA" sz="2400" noProof="1" smtClean="0">
                <a:solidFill>
                  <a:schemeClr val="tx2">
                    <a:lumMod val="85000"/>
                    <a:lumOff val="15000"/>
                  </a:schemeClr>
                </a:solidFill>
              </a:rPr>
              <a:t>науково-дослідних робіт молодих учених НАН України. завідувачка лабораторії прикладної математики НЦ </a:t>
            </a:r>
            <a:r>
              <a:rPr lang="uk-UA" sz="2400" noProof="1" smtClean="0">
                <a:solidFill>
                  <a:schemeClr val="tx2">
                    <a:lumMod val="85000"/>
                    <a:lumOff val="15000"/>
                  </a:schemeClr>
                </a:solidFill>
              </a:rPr>
              <a:t>МАНУ.</a:t>
            </a:r>
            <a:endParaRPr lang="uk-UA" sz="2400" noProof="1" smtClean="0">
              <a:solidFill>
                <a:schemeClr val="tx2">
                  <a:lumMod val="85000"/>
                  <a:lumOff val="15000"/>
                </a:schemeClr>
              </a:solidFill>
            </a:endParaRPr>
          </a:p>
          <a:p>
            <a:pPr marL="0" indent="0" algn="just">
              <a:buNone/>
            </a:pPr>
            <a:r>
              <a:rPr lang="uk-UA" sz="2400" noProof="1" smtClean="0">
                <a:solidFill>
                  <a:schemeClr val="tx2">
                    <a:lumMod val="85000"/>
                    <a:lumOff val="15000"/>
                  </a:schemeClr>
                </a:solidFill>
              </a:rPr>
              <a:t>Лауреатка ІІ української премії L’ORÉAL-ЮНЕСКО «Для жінок у науці».  Увійшла до ТОП-10 найуспішних українських вчених-жінок.</a:t>
            </a:r>
          </a:p>
          <a:p>
            <a:pPr marL="0" indent="0" algn="just">
              <a:buNone/>
            </a:pPr>
            <a:r>
              <a:rPr lang="ru-RU" sz="2400" dirty="0">
                <a:solidFill>
                  <a:schemeClr val="tx2">
                    <a:lumMod val="85000"/>
                    <a:lumOff val="15000"/>
                  </a:schemeClr>
                </a:solidFill>
              </a:rPr>
              <a:t>Вона </a:t>
            </a:r>
            <a:r>
              <a:rPr lang="ru-RU" sz="2400" dirty="0" err="1">
                <a:solidFill>
                  <a:schemeClr val="tx2">
                    <a:lumMod val="85000"/>
                    <a:lumOff val="15000"/>
                  </a:schemeClr>
                </a:solidFill>
              </a:rPr>
              <a:t>досліджує</a:t>
            </a:r>
            <a:r>
              <a:rPr lang="ru-RU" sz="2400" dirty="0">
                <a:solidFill>
                  <a:schemeClr val="tx2">
                    <a:lumMod val="85000"/>
                    <a:lumOff val="15000"/>
                  </a:schemeClr>
                </a:solidFill>
              </a:rPr>
              <a:t> </a:t>
            </a:r>
            <a:r>
              <a:rPr lang="ru-RU" sz="2400" dirty="0" err="1">
                <a:solidFill>
                  <a:schemeClr val="tx2">
                    <a:lumMod val="85000"/>
                    <a:lumOff val="15000"/>
                  </a:schemeClr>
                </a:solidFill>
              </a:rPr>
              <a:t>внутрішні</a:t>
            </a:r>
            <a:r>
              <a:rPr lang="ru-RU" sz="2400" dirty="0">
                <a:solidFill>
                  <a:schemeClr val="tx2">
                    <a:lumMod val="85000"/>
                    <a:lumOff val="15000"/>
                  </a:schemeClr>
                </a:solidFill>
              </a:rPr>
              <a:t> </a:t>
            </a:r>
            <a:r>
              <a:rPr lang="ru-RU" sz="2400" dirty="0" err="1">
                <a:solidFill>
                  <a:schemeClr val="tx2">
                    <a:lumMod val="85000"/>
                    <a:lumOff val="15000"/>
                  </a:schemeClr>
                </a:solidFill>
              </a:rPr>
              <a:t>хвилі</a:t>
            </a:r>
            <a:r>
              <a:rPr lang="ru-RU" sz="2400" dirty="0">
                <a:solidFill>
                  <a:schemeClr val="tx2">
                    <a:lumMod val="85000"/>
                    <a:lumOff val="15000"/>
                  </a:schemeClr>
                </a:solidFill>
              </a:rPr>
              <a:t> та регулярно </a:t>
            </a:r>
            <a:r>
              <a:rPr lang="ru-RU" sz="2400" dirty="0" err="1">
                <a:solidFill>
                  <a:schemeClr val="tx2">
                    <a:lumMod val="85000"/>
                    <a:lumOff val="15000"/>
                  </a:schemeClr>
                </a:solidFill>
              </a:rPr>
              <a:t>працює</a:t>
            </a:r>
            <a:r>
              <a:rPr lang="ru-RU" sz="2400" dirty="0">
                <a:solidFill>
                  <a:schemeClr val="tx2">
                    <a:lumMod val="85000"/>
                    <a:lumOff val="15000"/>
                  </a:schemeClr>
                </a:solidFill>
              </a:rPr>
              <a:t> в </a:t>
            </a:r>
            <a:r>
              <a:rPr lang="ru-RU" sz="2400" dirty="0" err="1">
                <a:solidFill>
                  <a:schemeClr val="tx2">
                    <a:lumMod val="85000"/>
                    <a:lumOff val="15000"/>
                  </a:schemeClr>
                </a:solidFill>
              </a:rPr>
              <a:t>інститутах</a:t>
            </a:r>
            <a:r>
              <a:rPr lang="ru-RU" sz="2400" dirty="0">
                <a:solidFill>
                  <a:schemeClr val="tx2">
                    <a:lumMod val="85000"/>
                    <a:lumOff val="15000"/>
                  </a:schemeClr>
                </a:solidFill>
              </a:rPr>
              <a:t> у </a:t>
            </a:r>
            <a:r>
              <a:rPr lang="ru-RU" sz="2400" dirty="0" err="1">
                <a:solidFill>
                  <a:schemeClr val="tx2">
                    <a:lumMod val="85000"/>
                    <a:lumOff val="15000"/>
                  </a:schemeClr>
                </a:solidFill>
              </a:rPr>
              <a:t>Південній</a:t>
            </a:r>
            <a:r>
              <a:rPr lang="ru-RU" sz="2400" dirty="0">
                <a:solidFill>
                  <a:schemeClr val="tx2">
                    <a:lumMod val="85000"/>
                    <a:lumOff val="15000"/>
                  </a:schemeClr>
                </a:solidFill>
              </a:rPr>
              <a:t> </a:t>
            </a:r>
            <a:r>
              <a:rPr lang="ru-RU" sz="2400" dirty="0" err="1">
                <a:solidFill>
                  <a:schemeClr val="tx2">
                    <a:lumMod val="85000"/>
                    <a:lumOff val="15000"/>
                  </a:schemeClr>
                </a:solidFill>
              </a:rPr>
              <a:t>Кореї</a:t>
            </a:r>
            <a:r>
              <a:rPr lang="ru-RU" sz="2400" dirty="0">
                <a:solidFill>
                  <a:schemeClr val="tx2">
                    <a:lumMod val="85000"/>
                    <a:lumOff val="15000"/>
                  </a:schemeClr>
                </a:solidFill>
              </a:rPr>
              <a:t> та </a:t>
            </a:r>
            <a:r>
              <a:rPr lang="ru-RU" sz="2400" dirty="0" err="1">
                <a:solidFill>
                  <a:schemeClr val="tx2">
                    <a:lumMod val="85000"/>
                    <a:lumOff val="15000"/>
                  </a:schemeClr>
                </a:solidFill>
              </a:rPr>
              <a:t>Китаї</a:t>
            </a:r>
            <a:r>
              <a:rPr lang="ru-RU" sz="2400" dirty="0">
                <a:solidFill>
                  <a:schemeClr val="tx2">
                    <a:lumMod val="85000"/>
                    <a:lumOff val="15000"/>
                  </a:schemeClr>
                </a:solidFill>
              </a:rPr>
              <a:t> </a:t>
            </a:r>
            <a:r>
              <a:rPr lang="ru-RU" sz="2400" smtClean="0">
                <a:solidFill>
                  <a:schemeClr val="tx2">
                    <a:lumMod val="85000"/>
                    <a:lumOff val="15000"/>
                  </a:schemeClr>
                </a:solidFill>
              </a:rPr>
              <a:t>упродовж</a:t>
            </a:r>
            <a:r>
              <a:rPr lang="ru-RU" sz="2400" dirty="0" smtClean="0">
                <a:solidFill>
                  <a:schemeClr val="tx2">
                    <a:lumMod val="85000"/>
                    <a:lumOff val="15000"/>
                  </a:schemeClr>
                </a:solidFill>
              </a:rPr>
              <a:t> </a:t>
            </a:r>
            <a:r>
              <a:rPr lang="ru-RU" sz="2400" dirty="0" err="1">
                <a:solidFill>
                  <a:schemeClr val="tx2">
                    <a:lumMod val="85000"/>
                    <a:lumOff val="15000"/>
                  </a:schemeClr>
                </a:solidFill>
              </a:rPr>
              <a:t>останніх</a:t>
            </a:r>
            <a:r>
              <a:rPr lang="ru-RU" sz="2400" dirty="0">
                <a:solidFill>
                  <a:schemeClr val="tx2">
                    <a:lumMod val="85000"/>
                    <a:lumOff val="15000"/>
                  </a:schemeClr>
                </a:solidFill>
              </a:rPr>
              <a:t> 10 </a:t>
            </a:r>
            <a:r>
              <a:rPr lang="ru-RU" sz="2400" dirty="0" err="1">
                <a:solidFill>
                  <a:schemeClr val="tx2">
                    <a:lumMod val="85000"/>
                    <a:lumOff val="15000"/>
                  </a:schemeClr>
                </a:solidFill>
              </a:rPr>
              <a:t>років</a:t>
            </a:r>
            <a:r>
              <a:rPr lang="ru-RU" sz="2400" dirty="0">
                <a:solidFill>
                  <a:schemeClr val="tx2">
                    <a:lumMod val="85000"/>
                    <a:lumOff val="15000"/>
                  </a:schemeClr>
                </a:solidFill>
              </a:rPr>
              <a:t>.</a:t>
            </a:r>
            <a:endParaRPr lang="uk-UA" sz="2400" noProof="1" smtClean="0">
              <a:solidFill>
                <a:schemeClr val="tx2">
                  <a:lumMod val="85000"/>
                  <a:lumOff val="15000"/>
                </a:schemeClr>
              </a:solidFill>
            </a:endParaRPr>
          </a:p>
          <a:p>
            <a:pPr algn="just"/>
            <a:endParaRPr lang="uk-UA" sz="2400" noProof="1">
              <a:solidFill>
                <a:schemeClr val="tx2">
                  <a:lumMod val="85000"/>
                  <a:lumOff val="15000"/>
                </a:schemeClr>
              </a:solidFill>
            </a:endParaRPr>
          </a:p>
        </p:txBody>
      </p:sp>
      <p:pic>
        <p:nvPicPr>
          <p:cNvPr id="5124" name="Picture 4" descr="Стаття математикині Катерини Терлецької: «Що таке суспільство знань, і як  його будують в Україн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581" y="1196752"/>
            <a:ext cx="3456384" cy="4608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273622" y="670079"/>
            <a:ext cx="10080625" cy="1446293"/>
          </a:xfrm>
          <a:prstGeom prst="rect">
            <a:avLst/>
          </a:prstGeom>
        </p:spPr>
        <p:txBody>
          <a:bodyPr wrap="square">
            <a:spAutoFit/>
          </a:bodyPr>
          <a:lstStyle/>
          <a:p>
            <a:pPr algn="ctr">
              <a:lnSpc>
                <a:spcPct val="107000"/>
              </a:lnSpc>
              <a:spcAft>
                <a:spcPts val="800"/>
              </a:spcAft>
            </a:pPr>
            <a:r>
              <a:rPr lang="uk-UA" sz="2800" noProof="1" smtClean="0">
                <a:effectLst/>
                <a:latin typeface="Times New Roman" panose="02020603050405020304" pitchFamily="18" charset="0"/>
                <a:ea typeface="Calibri" panose="020F0502020204030204" pitchFamily="34" charset="0"/>
                <a:cs typeface="Times New Roman" panose="02020603050405020304" pitchFamily="18" charset="0"/>
              </a:rPr>
              <a:t>Перша у світі жінка-математик жила ще за пів тисячоліття до нашої ери </a:t>
            </a:r>
            <a:r>
              <a:rPr lang="uk-UA" sz="2800" noProof="1" smtClean="0">
                <a:effectLst/>
                <a:latin typeface="Times New Roman" panose="02020603050405020304" pitchFamily="18" charset="0"/>
                <a:ea typeface="Calibri" panose="020F0502020204030204" pitchFamily="34" charset="0"/>
                <a:cs typeface="Times New Roman" panose="02020603050405020304" pitchFamily="18" charset="0"/>
              </a:rPr>
              <a:t>у </a:t>
            </a:r>
            <a:r>
              <a:rPr lang="uk-UA" sz="2800" noProof="1" smtClean="0">
                <a:effectLst/>
                <a:latin typeface="Times New Roman" panose="02020603050405020304" pitchFamily="18" charset="0"/>
                <a:ea typeface="Calibri" panose="020F0502020204030204" pitchFamily="34" charset="0"/>
                <a:cs typeface="Times New Roman" panose="02020603050405020304" pitchFamily="18" charset="0"/>
              </a:rPr>
              <a:t>Стародавній Візантії і звали її Гіпатія </a:t>
            </a:r>
          </a:p>
          <a:p>
            <a:pPr algn="ctr">
              <a:lnSpc>
                <a:spcPct val="107000"/>
              </a:lnSpc>
              <a:spcAft>
                <a:spcPts val="800"/>
              </a:spcAft>
            </a:pPr>
            <a:r>
              <a:rPr lang="uk-UA" sz="2000" noProof="1" smtClean="0"/>
              <a:t>(близько 350-370 — 415) </a:t>
            </a:r>
          </a:p>
        </p:txBody>
      </p:sp>
      <p:pic>
        <p:nvPicPr>
          <p:cNvPr id="1026" name="Picture 2" descr="Гипатия — Википе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7558">
            <a:off x="9331500" y="3085255"/>
            <a:ext cx="2309009" cy="33810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44523" y="2141737"/>
            <a:ext cx="9909724" cy="1277850"/>
          </a:xfrm>
          <a:prstGeom prst="rect">
            <a:avLst/>
          </a:prstGeom>
        </p:spPr>
        <p:txBody>
          <a:bodyPr wrap="square">
            <a:spAutoFit/>
          </a:bodyPr>
          <a:lstStyle/>
          <a:p>
            <a:pPr algn="ctr">
              <a:lnSpc>
                <a:spcPct val="107000"/>
              </a:lnSpc>
              <a:spcAft>
                <a:spcPts val="800"/>
              </a:spcAft>
            </a:pPr>
            <a:r>
              <a:rPr lang="uk-UA" sz="2400" noProof="1" smtClean="0">
                <a:latin typeface="Times New Roman" panose="02020603050405020304" pitchFamily="18" charset="0"/>
                <a:cs typeface="Times New Roman" panose="02020603050405020304" pitchFamily="18" charset="0"/>
              </a:rPr>
              <a:t>грецька філософиня, математикиня та астрономиня, що працювала в Александрії. Дочка математика Теона, останнього управителя Александрійської бібліотеки</a:t>
            </a:r>
            <a:r>
              <a:rPr lang="uk-UA" sz="2400" noProof="1" smtClean="0">
                <a:latin typeface="Times New Roman" panose="02020603050405020304" pitchFamily="18" charset="0"/>
                <a:ea typeface="Calibri" panose="020F0502020204030204" pitchFamily="34" charset="0"/>
                <a:cs typeface="Times New Roman" panose="02020603050405020304" pitchFamily="18" charset="0"/>
              </a:rPr>
              <a:t>.</a:t>
            </a:r>
            <a:endParaRPr lang="uk-UA" sz="2400" noProof="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273622" y="3419587"/>
            <a:ext cx="8615224" cy="3191579"/>
          </a:xfrm>
          <a:prstGeom prst="rect">
            <a:avLst/>
          </a:prstGeom>
        </p:spPr>
        <p:txBody>
          <a:bodyPr wrap="square">
            <a:spAutoFit/>
          </a:bodyPr>
          <a:lstStyle/>
          <a:p>
            <a:pPr algn="just">
              <a:lnSpc>
                <a:spcPct val="107000"/>
              </a:lnSpc>
              <a:spcAft>
                <a:spcPts val="800"/>
              </a:spcAft>
            </a:pP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В історії науки Гіпатія відома як винахідник. Вона створила такі астрономічні прилади: пласка Астроля́бія — кутовимірювальний прилад, яким до XVIII століття користувались для визначення широти i довготи в астрономії та навігації, а також планісферу — рухому карту небесної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сфери,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спроєктованої на площину, яка складається з двох дисків, що обертаються на загальній осі. За допомогою руху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дисків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вона налаштовується так, щоб зобразити область видимих ​​зірок на небі для будь-якого часу та дати. Це різновид більш давнього інструмента, який має свої витоки з елліністичної цивілізації і є попередником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сучасної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планісфери - астролябії</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Гіпатія винайшла </a:t>
            </a:r>
            <a:r>
              <a:rPr lang="uk-UA" sz="1400" noProof="1"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Арео́метр — прилад для вимірювання густини рідин за виштовхувальною силою, яка діє на тіло, що частково або повністю занурене в рідину, і яка зрівноважена вагою тіла та (чи) грузилами відомої маси. Дія приладу базується на законі Архімеда.</a:t>
            </a:r>
          </a:p>
          <a:p>
            <a:pPr algn="just">
              <a:lnSpc>
                <a:spcPct val="107000"/>
              </a:lnSpc>
              <a:spcAft>
                <a:spcPts val="800"/>
              </a:spcAft>
            </a:pP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Гіпатія обчислювала астрономічні таблиці, написала коментарі до наукових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творів</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Аполлонія</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 (давньогрецький математик, один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із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представників александрійської школи. Разом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із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Евклідом та Архімедом вважався одним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із </a:t>
            </a:r>
            <a:r>
              <a:rPr lang="uk-UA" sz="1400" noProof="1"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трьох найвидатніших математиків античності) та Діофанта (</a:t>
            </a:r>
            <a:r>
              <a:rPr lang="uk-UA" sz="1400" noProof="1"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давньогрецький математик, жив </a:t>
            </a:r>
            <a:r>
              <a:rPr lang="uk-UA" sz="1400" noProof="1"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sz="1400" noProof="1"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III столітті в Александрії).</a:t>
            </a:r>
            <a:endParaRPr lang="uk-UA" sz="1400" noProof="1">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273622" y="6581001"/>
            <a:ext cx="10545224" cy="307777"/>
          </a:xfrm>
          <a:prstGeom prst="rect">
            <a:avLst/>
          </a:prstGeom>
        </p:spPr>
        <p:txBody>
          <a:bodyPr wrap="square">
            <a:spAutoFit/>
          </a:bodyPr>
          <a:lstStyle/>
          <a:p>
            <a:r>
              <a:rPr lang="uk-UA" sz="1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Вона мала славу талановитого вченого та викладача. До </a:t>
            </a:r>
            <a:r>
              <a:rPr lang="uk-UA" sz="1400"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Гіпатії</a:t>
            </a:r>
            <a:r>
              <a:rPr lang="uk-UA" sz="1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в Александрію приїжджали вчитися люди з різних країв світу. </a:t>
            </a:r>
          </a:p>
        </p:txBody>
      </p:sp>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860" y="0"/>
            <a:ext cx="3293422" cy="1371600"/>
          </a:xfrm>
        </p:spPr>
        <p:txBody>
          <a:bodyPr rtlCol="0"/>
          <a:lstStyle/>
          <a:p>
            <a:pPr algn="ctr"/>
            <a:r>
              <a:rPr lang="vi-VN" b="1" dirty="0" smtClean="0"/>
              <a:t>Авгу́ста А́да Кі́нґ, графи́ня Лавле́йс</a:t>
            </a:r>
            <a:r>
              <a:rPr lang="vi-VN" dirty="0" smtClean="0"/>
              <a:t> </a:t>
            </a:r>
            <a:endParaRPr lang="ru-RU" dirty="0"/>
          </a:p>
        </p:txBody>
      </p:sp>
      <p:sp>
        <p:nvSpPr>
          <p:cNvPr id="10" name="Текст 9"/>
          <p:cNvSpPr>
            <a:spLocks noGrp="1"/>
          </p:cNvSpPr>
          <p:nvPr>
            <p:ph type="body" sz="half" idx="2"/>
          </p:nvPr>
        </p:nvSpPr>
        <p:spPr/>
        <p:txBody>
          <a:bodyPr rtlCol="0"/>
          <a:lstStyle/>
          <a:p>
            <a:pPr rtl="0"/>
            <a:endParaRPr lang="ru-RU" dirty="0"/>
          </a:p>
        </p:txBody>
      </p:sp>
      <p:pic>
        <p:nvPicPr>
          <p:cNvPr id="4098" name="Picture 2" descr="Ada Lovelace portrait.jpg"/>
          <p:cNvPicPr>
            <a:picLocks noChangeAspect="1" noChangeArrowheads="1"/>
          </p:cNvPicPr>
          <p:nvPr/>
        </p:nvPicPr>
        <p:blipFill>
          <a:blip r:embed="rId3"/>
          <a:srcRect/>
          <a:stretch>
            <a:fillRect/>
          </a:stretch>
        </p:blipFill>
        <p:spPr bwMode="auto">
          <a:xfrm>
            <a:off x="1053852" y="1844824"/>
            <a:ext cx="3312368" cy="4320480"/>
          </a:xfrm>
          <a:prstGeom prst="rect">
            <a:avLst/>
          </a:prstGeom>
          <a:noFill/>
        </p:spPr>
      </p:pic>
      <p:sp>
        <p:nvSpPr>
          <p:cNvPr id="6" name="Прямоугольник 5"/>
          <p:cNvSpPr/>
          <p:nvPr/>
        </p:nvSpPr>
        <p:spPr>
          <a:xfrm>
            <a:off x="5086300" y="404664"/>
            <a:ext cx="6696744" cy="2031325"/>
          </a:xfrm>
          <a:prstGeom prst="rect">
            <a:avLst/>
          </a:prstGeom>
        </p:spPr>
        <p:txBody>
          <a:bodyPr wrap="square">
            <a:spAutoFit/>
          </a:bodyPr>
          <a:lstStyle/>
          <a:p>
            <a:r>
              <a:rPr lang="uk-UA" noProof="1" smtClean="0">
                <a:solidFill>
                  <a:schemeClr val="tx2"/>
                </a:solidFill>
              </a:rPr>
              <a:t> Британський математик, відома тим, що зробила опис ранньої версії обчислювального пристрою загального призначення Чарльза Беббіджа — аналітичної машини. Склала першу у світі програму (для цієї машини). Ввела у вжиток терміни «цикл» і «робоча комірка». </a:t>
            </a:r>
          </a:p>
          <a:p>
            <a:endParaRPr lang="uk-UA" noProof="1" smtClean="0">
              <a:solidFill>
                <a:schemeClr val="tx2"/>
              </a:solidFill>
            </a:endParaRPr>
          </a:p>
          <a:p>
            <a:r>
              <a:rPr lang="uk-UA" noProof="1" smtClean="0">
                <a:solidFill>
                  <a:schemeClr val="tx2"/>
                </a:solidFill>
              </a:rPr>
              <a:t>Вважається одним </a:t>
            </a:r>
            <a:r>
              <a:rPr lang="uk-UA" noProof="1" smtClean="0">
                <a:solidFill>
                  <a:schemeClr val="tx2"/>
                </a:solidFill>
              </a:rPr>
              <a:t>із </a:t>
            </a:r>
            <a:r>
              <a:rPr lang="uk-UA" noProof="1" smtClean="0">
                <a:solidFill>
                  <a:schemeClr val="tx2"/>
                </a:solidFill>
              </a:rPr>
              <a:t>перших програмістів в історії.</a:t>
            </a:r>
            <a:endParaRPr lang="uk-UA" noProof="1">
              <a:solidFill>
                <a:schemeClr val="tx2"/>
              </a:solidFill>
            </a:endParaRPr>
          </a:p>
        </p:txBody>
      </p:sp>
      <p:sp>
        <p:nvSpPr>
          <p:cNvPr id="8" name="Прямоугольник 7"/>
          <p:cNvSpPr/>
          <p:nvPr/>
        </p:nvSpPr>
        <p:spPr>
          <a:xfrm>
            <a:off x="1629916" y="1268760"/>
            <a:ext cx="2491003" cy="369332"/>
          </a:xfrm>
          <a:prstGeom prst="rect">
            <a:avLst/>
          </a:prstGeom>
        </p:spPr>
        <p:txBody>
          <a:bodyPr wrap="none">
            <a:spAutoFit/>
          </a:bodyPr>
          <a:lstStyle/>
          <a:p>
            <a:r>
              <a:rPr lang="ru-RU" dirty="0" smtClean="0"/>
              <a:t> 10 </a:t>
            </a:r>
            <a:r>
              <a:rPr lang="ru-RU" dirty="0" err="1" smtClean="0"/>
              <a:t>грудня</a:t>
            </a:r>
            <a:r>
              <a:rPr lang="ru-RU" dirty="0" smtClean="0"/>
              <a:t> 1815 року</a:t>
            </a:r>
            <a:endParaRPr lang="ru-RU" dirty="0"/>
          </a:p>
        </p:txBody>
      </p:sp>
      <p:sp>
        <p:nvSpPr>
          <p:cNvPr id="11" name="Прямоугольник 10"/>
          <p:cNvSpPr/>
          <p:nvPr/>
        </p:nvSpPr>
        <p:spPr>
          <a:xfrm>
            <a:off x="1629916" y="1556792"/>
            <a:ext cx="2944396" cy="369332"/>
          </a:xfrm>
          <a:prstGeom prst="rect">
            <a:avLst/>
          </a:prstGeom>
        </p:spPr>
        <p:txBody>
          <a:bodyPr wrap="none">
            <a:spAutoFit/>
          </a:bodyPr>
          <a:lstStyle/>
          <a:p>
            <a:r>
              <a:rPr lang="ru-RU" dirty="0" smtClean="0"/>
              <a:t>27 листопада 1852 року </a:t>
            </a:r>
            <a:endParaRPr lang="ru-RU" dirty="0"/>
          </a:p>
        </p:txBody>
      </p:sp>
      <p:graphicFrame>
        <p:nvGraphicFramePr>
          <p:cNvPr id="13" name="Таблица 12"/>
          <p:cNvGraphicFramePr>
            <a:graphicFrameLocks noGrp="1"/>
          </p:cNvGraphicFramePr>
          <p:nvPr>
            <p:extLst>
              <p:ext uri="{D42A27DB-BD31-4B8C-83A1-F6EECF244321}">
                <p14:modId xmlns:p14="http://schemas.microsoft.com/office/powerpoint/2010/main" val="675488764"/>
              </p:ext>
            </p:extLst>
          </p:nvPr>
        </p:nvGraphicFramePr>
        <p:xfrm>
          <a:off x="5014293" y="2636912"/>
          <a:ext cx="6480720" cy="1188720"/>
        </p:xfrm>
        <a:graphic>
          <a:graphicData uri="http://schemas.openxmlformats.org/drawingml/2006/table">
            <a:tbl>
              <a:tblPr/>
              <a:tblGrid>
                <a:gridCol w="6480720">
                  <a:extLst>
                    <a:ext uri="{9D8B030D-6E8A-4147-A177-3AD203B41FA5}">
                      <a16:colId xmlns:a16="http://schemas.microsoft.com/office/drawing/2014/main" val="20000"/>
                    </a:ext>
                  </a:extLst>
                </a:gridCol>
              </a:tblGrid>
              <a:tr h="0">
                <a:tc>
                  <a:txBody>
                    <a:bodyPr/>
                    <a:lstStyle/>
                    <a:p>
                      <a:r>
                        <a:rPr lang="ru-RU" noProof="1" smtClean="0"/>
                        <a:t/>
                      </a:r>
                      <a:br>
                        <a:rPr lang="ru-RU" noProof="1" smtClean="0"/>
                      </a:br>
                      <a:r>
                        <a:rPr lang="ru-RU" noProof="1" smtClean="0"/>
                        <a:t>Її висловлювання: «Я вірю, що володію неповторною комбінацією якостей, щоб стати першовідкривачем прихованих реалій природи</a:t>
                      </a:r>
                      <a:r>
                        <a:rPr lang="ru-RU" noProof="1" smtClean="0"/>
                        <a:t>...».</a:t>
                      </a:r>
                      <a:r>
                        <a:rPr lang="ru-RU" noProof="1" smtClean="0"/>
                        <a:t> </a:t>
                      </a:r>
                      <a:endParaRPr lang="ru-RU" noProof="1"/>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4" name="Прямоугольник 13"/>
          <p:cNvSpPr/>
          <p:nvPr/>
        </p:nvSpPr>
        <p:spPr>
          <a:xfrm>
            <a:off x="5086300" y="4509120"/>
            <a:ext cx="6092825" cy="1200329"/>
          </a:xfrm>
          <a:prstGeom prst="rect">
            <a:avLst/>
          </a:prstGeom>
        </p:spPr>
        <p:txBody>
          <a:bodyPr>
            <a:spAutoFit/>
          </a:bodyPr>
          <a:lstStyle/>
          <a:p>
            <a:pPr algn="just"/>
            <a:r>
              <a:rPr lang="ru-RU" noProof="1" smtClean="0"/>
              <a:t>Вона  припускала можливість написання музики </a:t>
            </a:r>
            <a:r>
              <a:rPr lang="ru-RU" noProof="1" smtClean="0"/>
              <a:t>комп'ютером </a:t>
            </a:r>
            <a:r>
              <a:rPr lang="ru-RU" noProof="1" smtClean="0"/>
              <a:t>або ж створення </a:t>
            </a:r>
            <a:r>
              <a:rPr lang="ru-RU" noProof="1" smtClean="0"/>
              <a:t>моделей-симуляцій </a:t>
            </a:r>
            <a:r>
              <a:rPr lang="ru-RU" noProof="1" smtClean="0"/>
              <a:t>для розв'язання математичних проблем, що не мають аналітичного </a:t>
            </a:r>
            <a:r>
              <a:rPr lang="ru-RU" noProof="1" smtClean="0"/>
              <a:t>рішення.</a:t>
            </a:r>
            <a:endParaRPr lang="ru-RU" noProof="1"/>
          </a:p>
        </p:txBody>
      </p:sp>
    </p:spTree>
    <p:extLst>
      <p:ext uri="{BB962C8B-B14F-4D97-AF65-F5344CB8AC3E}">
        <p14:creationId xmlns:p14="http://schemas.microsoft.com/office/powerpoint/2010/main" val="39412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2061" y="188640"/>
            <a:ext cx="3293422" cy="1947664"/>
          </a:xfrm>
        </p:spPr>
        <p:txBody>
          <a:bodyPr rtlCol="0">
            <a:normAutofit fontScale="90000"/>
          </a:bodyPr>
          <a:lstStyle/>
          <a:p>
            <a:pPr algn="ctr" eaLnBrk="0" fontAlgn="base" hangingPunct="0">
              <a:spcAft>
                <a:spcPct val="0"/>
              </a:spcAft>
            </a:pPr>
            <a:r>
              <a:rPr lang="en-US" b="1" u="sng" noProof="1" smtClean="0"/>
              <a:t>Софія Олександрівна Яновська </a:t>
            </a:r>
            <a:br>
              <a:rPr lang="en-US" b="1" u="sng" noProof="1" smtClean="0"/>
            </a:br>
            <a:r>
              <a:rPr lang="en-US" altLang="uk-UA" sz="2000" noProof="1" smtClean="0">
                <a:latin typeface="Times New Roman" panose="02020603050405020304" pitchFamily="18" charset="0"/>
                <a:cs typeface="Times New Roman" panose="02020603050405020304" pitchFamily="18" charset="0"/>
              </a:rPr>
              <a:t>31 січня 1896 –</a:t>
            </a:r>
            <a:br>
              <a:rPr lang="en-US" altLang="uk-UA" sz="2000" noProof="1" smtClean="0">
                <a:latin typeface="Times New Roman" panose="02020603050405020304" pitchFamily="18" charset="0"/>
                <a:cs typeface="Times New Roman" panose="02020603050405020304" pitchFamily="18" charset="0"/>
              </a:rPr>
            </a:br>
            <a:r>
              <a:rPr lang="en-US" altLang="uk-UA" sz="2000" noProof="1" smtClean="0">
                <a:latin typeface="Times New Roman" panose="02020603050405020304" pitchFamily="18" charset="0"/>
                <a:cs typeface="Times New Roman" panose="02020603050405020304" pitchFamily="18" charset="0"/>
              </a:rPr>
              <a:t>24 жовтня 1966</a:t>
            </a:r>
            <a:r>
              <a:rPr lang="en-US" altLang="uk-UA" noProof="1" smtClean="0">
                <a:latin typeface="Times New Roman" panose="02020603050405020304" pitchFamily="18" charset="0"/>
                <a:cs typeface="Times New Roman" panose="02020603050405020304" pitchFamily="18" charset="0"/>
              </a:rPr>
              <a:t/>
            </a:r>
            <a:br>
              <a:rPr lang="en-US" altLang="uk-UA" noProof="1" smtClean="0">
                <a:latin typeface="Times New Roman" panose="02020603050405020304" pitchFamily="18" charset="0"/>
                <a:cs typeface="Times New Roman" panose="02020603050405020304" pitchFamily="18" charset="0"/>
              </a:rPr>
            </a:br>
            <a:r>
              <a:rPr lang="en-US" b="1" u="sng" noProof="1" smtClean="0"/>
              <a:t> </a:t>
            </a:r>
            <a:endParaRPr lang="en-US" b="1" u="sng" noProof="1"/>
          </a:p>
        </p:txBody>
      </p:sp>
      <p:sp>
        <p:nvSpPr>
          <p:cNvPr id="4" name="Объект 3"/>
          <p:cNvSpPr>
            <a:spLocks noGrp="1"/>
          </p:cNvSpPr>
          <p:nvPr>
            <p:ph idx="1"/>
          </p:nvPr>
        </p:nvSpPr>
        <p:spPr>
          <a:xfrm>
            <a:off x="5180251" y="482600"/>
            <a:ext cx="6195986" cy="6375400"/>
          </a:xfrm>
        </p:spPr>
        <p:txBody>
          <a:bodyPr rtlCol="0">
            <a:normAutofit fontScale="55000" lnSpcReduction="20000"/>
          </a:bodyPr>
          <a:lstStyle/>
          <a:p>
            <a:pPr marL="0" lvl="0" indent="0" algn="just" eaLnBrk="0" fontAlgn="base" hangingPunct="0">
              <a:lnSpc>
                <a:spcPct val="120000"/>
              </a:lnSpc>
              <a:spcBef>
                <a:spcPts val="0"/>
              </a:spcBef>
              <a:buNone/>
            </a:pPr>
            <a:r>
              <a:rPr lang="uk-UA" altLang="uk-UA" sz="2900" dirty="0" smtClean="0">
                <a:solidFill>
                  <a:schemeClr val="tx2">
                    <a:lumMod val="95000"/>
                    <a:lumOff val="5000"/>
                  </a:schemeClr>
                </a:solidFill>
                <a:latin typeface="+mj-lt"/>
                <a:cs typeface="Times New Roman" panose="02020603050405020304" pitchFamily="18" charset="0"/>
              </a:rPr>
              <a:t>Радянський математик, філософ, педагог, творець радянської школи філософії математики.</a:t>
            </a:r>
          </a:p>
          <a:p>
            <a:pPr marL="0" indent="0" algn="just">
              <a:lnSpc>
                <a:spcPct val="120000"/>
              </a:lnSpc>
              <a:spcBef>
                <a:spcPts val="0"/>
              </a:spcBef>
              <a:buNone/>
            </a:pPr>
            <a:r>
              <a:rPr lang="uk-UA" sz="2900" dirty="0" smtClean="0">
                <a:solidFill>
                  <a:schemeClr val="tx2">
                    <a:lumMod val="95000"/>
                    <a:lumOff val="5000"/>
                  </a:schemeClr>
                </a:solidFill>
                <a:latin typeface="+mj-lt"/>
                <a:cs typeface="Times New Roman" panose="02020603050405020304" pitchFamily="18" charset="0"/>
              </a:rPr>
              <a:t>С. А. Яновська має понад 40 друкованих наукових робіт.</a:t>
            </a:r>
          </a:p>
          <a:p>
            <a:pPr marL="0" indent="0" algn="just">
              <a:lnSpc>
                <a:spcPct val="120000"/>
              </a:lnSpc>
              <a:spcBef>
                <a:spcPts val="0"/>
              </a:spcBef>
              <a:buNone/>
            </a:pPr>
            <a:r>
              <a:rPr lang="uk-UA" sz="2900" dirty="0" smtClean="0">
                <a:solidFill>
                  <a:schemeClr val="tx2">
                    <a:lumMod val="95000"/>
                    <a:lumOff val="5000"/>
                  </a:schemeClr>
                </a:solidFill>
                <a:latin typeface="+mj-lt"/>
                <a:cs typeface="Times New Roman" panose="02020603050405020304" pitchFamily="18" charset="0"/>
              </a:rPr>
              <a:t>Софія Олександрівна - учасник багатьох математичних з'їздів і конференцій, </a:t>
            </a:r>
            <a:r>
              <a:rPr lang="uk-UA" sz="2900" dirty="0" smtClean="0">
                <a:solidFill>
                  <a:schemeClr val="tx2">
                    <a:lumMod val="95000"/>
                    <a:lumOff val="5000"/>
                  </a:schemeClr>
                </a:solidFill>
                <a:latin typeface="+mj-lt"/>
                <a:cs typeface="Times New Roman" panose="02020603050405020304" pitchFamily="18" charset="0"/>
              </a:rPr>
              <a:t>із </a:t>
            </a:r>
            <a:r>
              <a:rPr lang="uk-UA" sz="2900" dirty="0" smtClean="0">
                <a:solidFill>
                  <a:schemeClr val="tx2">
                    <a:lumMod val="95000"/>
                    <a:lumOff val="5000"/>
                  </a:schemeClr>
                </a:solidFill>
                <a:latin typeface="+mj-lt"/>
                <a:cs typeface="Times New Roman" panose="02020603050405020304" pitchFamily="18" charset="0"/>
              </a:rPr>
              <a:t>трибуни яких </a:t>
            </a:r>
            <a:r>
              <a:rPr lang="uk-UA" sz="2900" dirty="0" smtClean="0">
                <a:solidFill>
                  <a:schemeClr val="tx2">
                    <a:lumMod val="95000"/>
                    <a:lumOff val="5000"/>
                  </a:schemeClr>
                </a:solidFill>
                <a:latin typeface="+mj-lt"/>
                <a:cs typeface="Times New Roman" panose="02020603050405020304" pitchFamily="18" charset="0"/>
              </a:rPr>
              <a:t>виступала </a:t>
            </a:r>
            <a:r>
              <a:rPr lang="uk-UA" sz="2900" dirty="0" smtClean="0">
                <a:solidFill>
                  <a:schemeClr val="tx2">
                    <a:lumMod val="95000"/>
                    <a:lumOff val="5000"/>
                  </a:schemeClr>
                </a:solidFill>
                <a:latin typeface="+mj-lt"/>
                <a:cs typeface="Times New Roman" panose="02020603050405020304" pitchFamily="18" charset="0"/>
              </a:rPr>
              <a:t>з критикою ідеалізму в сучасній філософії математики, а також з питань історії математики і математичної логіки. </a:t>
            </a:r>
          </a:p>
          <a:p>
            <a:pPr marL="0" indent="0" algn="just">
              <a:lnSpc>
                <a:spcPct val="120000"/>
              </a:lnSpc>
              <a:spcBef>
                <a:spcPts val="0"/>
              </a:spcBef>
              <a:buNone/>
            </a:pPr>
            <a:r>
              <a:rPr lang="uk-UA" sz="2900" dirty="0" smtClean="0">
                <a:solidFill>
                  <a:schemeClr val="tx2">
                    <a:lumMod val="95000"/>
                    <a:lumOff val="5000"/>
                  </a:schemeClr>
                </a:solidFill>
                <a:latin typeface="+mj-lt"/>
                <a:cs typeface="Times New Roman" panose="02020603050405020304" pitchFamily="18" charset="0"/>
              </a:rPr>
              <a:t>С. А. Яновська провела велику роботу з підвищення математичної культури в нашій країні, особливо з питань методології математики та логіки. Так, </a:t>
            </a:r>
            <a:r>
              <a:rPr lang="uk-UA" sz="2900" dirty="0" smtClean="0">
                <a:solidFill>
                  <a:schemeClr val="tx2">
                    <a:lumMod val="95000"/>
                    <a:lumOff val="5000"/>
                  </a:schemeClr>
                </a:solidFill>
                <a:latin typeface="+mj-lt"/>
                <a:cs typeface="Times New Roman" panose="02020603050405020304" pitchFamily="18" charset="0"/>
              </a:rPr>
              <a:t>із </a:t>
            </a:r>
            <a:r>
              <a:rPr lang="uk-UA" sz="2900" dirty="0" smtClean="0">
                <a:solidFill>
                  <a:schemeClr val="tx2">
                    <a:lumMod val="95000"/>
                    <a:lumOff val="5000"/>
                  </a:schemeClr>
                </a:solidFill>
                <a:latin typeface="+mj-lt"/>
                <a:cs typeface="Times New Roman" panose="02020603050405020304" pitchFamily="18" charset="0"/>
              </a:rPr>
              <a:t>її передмовами і коментарями вийшли "ОСНОВИ ТЕОРЕТИЧНОЇ ЛОГІКИ" Д. </a:t>
            </a:r>
            <a:r>
              <a:rPr lang="uk-UA" sz="2900" dirty="0" err="1" smtClean="0">
                <a:solidFill>
                  <a:schemeClr val="tx2">
                    <a:lumMod val="95000"/>
                    <a:lumOff val="5000"/>
                  </a:schemeClr>
                </a:solidFill>
                <a:latin typeface="+mj-lt"/>
                <a:cs typeface="Times New Roman" panose="02020603050405020304" pitchFamily="18" charset="0"/>
              </a:rPr>
              <a:t>Гільберта</a:t>
            </a:r>
            <a:r>
              <a:rPr lang="uk-UA" sz="2900" dirty="0" smtClean="0">
                <a:solidFill>
                  <a:schemeClr val="tx2">
                    <a:lumMod val="95000"/>
                    <a:lumOff val="5000"/>
                  </a:schemeClr>
                </a:solidFill>
                <a:latin typeface="+mj-lt"/>
                <a:cs typeface="Times New Roman" panose="02020603050405020304" pitchFamily="18" charset="0"/>
              </a:rPr>
              <a:t> і В. </a:t>
            </a:r>
            <a:r>
              <a:rPr lang="uk-UA" sz="2900" dirty="0" err="1" smtClean="0">
                <a:solidFill>
                  <a:schemeClr val="tx2">
                    <a:lumMod val="95000"/>
                    <a:lumOff val="5000"/>
                  </a:schemeClr>
                </a:solidFill>
                <a:latin typeface="+mj-lt"/>
                <a:cs typeface="Times New Roman" panose="02020603050405020304" pitchFamily="18" charset="0"/>
              </a:rPr>
              <a:t>Аккермана</a:t>
            </a:r>
            <a:r>
              <a:rPr lang="uk-UA" sz="2900" dirty="0" smtClean="0">
                <a:solidFill>
                  <a:schemeClr val="tx2">
                    <a:lumMod val="95000"/>
                    <a:lumOff val="5000"/>
                  </a:schemeClr>
                </a:solidFill>
                <a:latin typeface="+mj-lt"/>
                <a:cs typeface="Times New Roman" panose="02020603050405020304" pitchFamily="18" charset="0"/>
              </a:rPr>
              <a:t>, "ВВЕДЕННЯ В ЛОГІКУ" А. </a:t>
            </a:r>
            <a:r>
              <a:rPr lang="uk-UA" sz="2900" dirty="0" err="1" smtClean="0">
                <a:solidFill>
                  <a:schemeClr val="tx2">
                    <a:lumMod val="95000"/>
                    <a:lumOff val="5000"/>
                  </a:schemeClr>
                </a:solidFill>
                <a:latin typeface="+mj-lt"/>
                <a:cs typeface="Times New Roman" panose="02020603050405020304" pitchFamily="18" charset="0"/>
              </a:rPr>
              <a:t>Тарського</a:t>
            </a:r>
            <a:r>
              <a:rPr lang="uk-UA" sz="2900" dirty="0" smtClean="0">
                <a:solidFill>
                  <a:schemeClr val="tx2">
                    <a:lumMod val="95000"/>
                    <a:lumOff val="5000"/>
                  </a:schemeClr>
                </a:solidFill>
                <a:latin typeface="+mj-lt"/>
                <a:cs typeface="Times New Roman" panose="02020603050405020304" pitchFamily="18" charset="0"/>
              </a:rPr>
              <a:t>. </a:t>
            </a:r>
          </a:p>
          <a:p>
            <a:pPr marL="0" indent="0" algn="just">
              <a:lnSpc>
                <a:spcPct val="120000"/>
              </a:lnSpc>
              <a:spcBef>
                <a:spcPts val="0"/>
              </a:spcBef>
              <a:buNone/>
            </a:pPr>
            <a:r>
              <a:rPr lang="uk-UA" sz="2900" dirty="0" smtClean="0">
                <a:solidFill>
                  <a:schemeClr val="tx2">
                    <a:lumMod val="95000"/>
                    <a:lumOff val="5000"/>
                  </a:schemeClr>
                </a:solidFill>
                <a:latin typeface="+mj-lt"/>
                <a:cs typeface="Times New Roman" panose="02020603050405020304" pitchFamily="18" charset="0"/>
              </a:rPr>
              <a:t>У 1950 році в результаті досліджень наукової спадщини Н. І. </a:t>
            </a:r>
            <a:r>
              <a:rPr lang="uk-UA" sz="2900" dirty="0" err="1" smtClean="0">
                <a:solidFill>
                  <a:schemeClr val="tx2">
                    <a:lumMod val="95000"/>
                    <a:lumOff val="5000"/>
                  </a:schemeClr>
                </a:solidFill>
                <a:latin typeface="+mj-lt"/>
                <a:cs typeface="Times New Roman" panose="02020603050405020304" pitchFamily="18" charset="0"/>
              </a:rPr>
              <a:t>Лобачевського</a:t>
            </a:r>
            <a:r>
              <a:rPr lang="uk-UA" sz="2900" dirty="0" smtClean="0">
                <a:solidFill>
                  <a:schemeClr val="tx2">
                    <a:lumMod val="95000"/>
                    <a:lumOff val="5000"/>
                  </a:schemeClr>
                </a:solidFill>
                <a:latin typeface="+mj-lt"/>
                <a:cs typeface="Times New Roman" panose="02020603050405020304" pitchFamily="18" charset="0"/>
              </a:rPr>
              <a:t> з питань підстав геометрії Софія Олександрівна випустила у світ книгу "ПЕРЕДОВІ ІДЕЇ Н. І. ЛОБАЧЕВСЬКОГО - ЗНАРЯДДЯ БОРОТЬБИ ПРОТИ ІДЕАЛІЗМУ В МАТЕМАТИЦІ".</a:t>
            </a:r>
          </a:p>
          <a:p>
            <a:pPr marL="0" indent="0" algn="just">
              <a:lnSpc>
                <a:spcPct val="120000"/>
              </a:lnSpc>
              <a:spcBef>
                <a:spcPts val="0"/>
              </a:spcBef>
              <a:buNone/>
            </a:pPr>
            <a:r>
              <a:rPr lang="uk-UA" sz="2900" dirty="0" smtClean="0">
                <a:solidFill>
                  <a:schemeClr val="tx2">
                    <a:lumMod val="95000"/>
                    <a:lumOff val="5000"/>
                  </a:schemeClr>
                </a:solidFill>
                <a:latin typeface="+mj-lt"/>
                <a:cs typeface="Times New Roman" panose="02020603050405020304" pitchFamily="18" charset="0"/>
              </a:rPr>
              <a:t>У цій книзі вона показує, що вчений вів боротьбу з довільними припущеннями в математиці. У ході цієї боротьби він сформулював аксіому паралельних прямих і створив більш повну теорію паралельних ліній. За сукупність наукових робіт </a:t>
            </a:r>
            <a:r>
              <a:rPr lang="uk-UA" sz="2900" dirty="0" smtClean="0">
                <a:solidFill>
                  <a:schemeClr val="tx2">
                    <a:lumMod val="95000"/>
                    <a:lumOff val="5000"/>
                  </a:schemeClr>
                </a:solidFill>
                <a:latin typeface="+mj-lt"/>
                <a:cs typeface="Times New Roman" panose="02020603050405020304" pitchFamily="18" charset="0"/>
              </a:rPr>
              <a:t>у </a:t>
            </a:r>
            <a:r>
              <a:rPr lang="uk-UA" sz="2900" dirty="0" smtClean="0">
                <a:solidFill>
                  <a:schemeClr val="tx2">
                    <a:lumMod val="95000"/>
                    <a:lumOff val="5000"/>
                  </a:schemeClr>
                </a:solidFill>
                <a:latin typeface="+mj-lt"/>
                <a:cs typeface="Times New Roman" panose="02020603050405020304" pitchFamily="18" charset="0"/>
              </a:rPr>
              <a:t>1931 році С. </a:t>
            </a:r>
            <a:r>
              <a:rPr lang="uk-UA" sz="2900" dirty="0" smtClean="0">
                <a:solidFill>
                  <a:schemeClr val="tx2">
                    <a:lumMod val="95000"/>
                    <a:lumOff val="5000"/>
                  </a:schemeClr>
                </a:solidFill>
                <a:latin typeface="+mj-lt"/>
                <a:cs typeface="Times New Roman" panose="02020603050405020304" pitchFamily="18" charset="0"/>
              </a:rPr>
              <a:t>Яновській </a:t>
            </a:r>
            <a:r>
              <a:rPr lang="uk-UA" sz="2900" dirty="0" smtClean="0">
                <a:solidFill>
                  <a:schemeClr val="tx2">
                    <a:lumMod val="95000"/>
                    <a:lumOff val="5000"/>
                  </a:schemeClr>
                </a:solidFill>
                <a:latin typeface="+mj-lt"/>
                <a:cs typeface="Times New Roman" panose="02020603050405020304" pitchFamily="18" charset="0"/>
              </a:rPr>
              <a:t>присуджено звання професора, а в 1935 році, без захисту дисертації, - вчений ступінь доктора фізико-математичних наук.</a:t>
            </a:r>
          </a:p>
        </p:txBody>
      </p:sp>
      <p:pic>
        <p:nvPicPr>
          <p:cNvPr id="2050" name="Picture 2" descr="https://2.bp.blogspot.com/-FSzl1eHikPU/WFcfcTZapvI/AAAAAAAAADU/75FbT7RK-dIWBhlRU2zA2ZZ2sY3RnFmywCLcB/s1600/%25D0%25A1._%25D0%25AF%25D0%25BD%25D0%25BE%25D0%25B2%25D1%2581%25D0%25BA%25D0%25B0%25D1%258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647" y="2276872"/>
            <a:ext cx="3011243"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1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9876" y="450304"/>
            <a:ext cx="3293422" cy="1371600"/>
          </a:xfrm>
        </p:spPr>
        <p:txBody>
          <a:bodyPr rtlCol="0">
            <a:normAutofit/>
          </a:bodyPr>
          <a:lstStyle/>
          <a:p>
            <a:pPr algn="ctr"/>
            <a:r>
              <a:rPr lang="uk-UA" noProof="1" smtClean="0"/>
              <a:t> </a:t>
            </a:r>
            <a:endParaRPr lang="uk-UA" noProof="1"/>
          </a:p>
        </p:txBody>
      </p:sp>
      <p:pic>
        <p:nvPicPr>
          <p:cNvPr id="16" name="Picture 2" descr="30"/>
          <p:cNvPicPr>
            <a:picLocks noChangeAspect="1" noChangeArrowheads="1"/>
          </p:cNvPicPr>
          <p:nvPr/>
        </p:nvPicPr>
        <p:blipFill>
          <a:blip r:embed="rId3"/>
          <a:srcRect/>
          <a:stretch>
            <a:fillRect/>
          </a:stretch>
        </p:blipFill>
        <p:spPr bwMode="auto">
          <a:xfrm>
            <a:off x="1269876" y="2378716"/>
            <a:ext cx="3149019" cy="3763768"/>
          </a:xfrm>
          <a:prstGeom prst="rect">
            <a:avLst/>
          </a:prstGeom>
          <a:noFill/>
        </p:spPr>
      </p:pic>
      <p:sp>
        <p:nvSpPr>
          <p:cNvPr id="3" name="Прямоугольник 2"/>
          <p:cNvSpPr/>
          <p:nvPr/>
        </p:nvSpPr>
        <p:spPr>
          <a:xfrm>
            <a:off x="1269876" y="450304"/>
            <a:ext cx="3105466" cy="954107"/>
          </a:xfrm>
          <a:prstGeom prst="rect">
            <a:avLst/>
          </a:prstGeom>
        </p:spPr>
        <p:txBody>
          <a:bodyPr wrap="none">
            <a:spAutoFit/>
          </a:bodyPr>
          <a:lstStyle/>
          <a:p>
            <a:r>
              <a:rPr lang="ru-RU" sz="2800" dirty="0" smtClean="0"/>
              <a:t>КЛАВДІЯ ЯКІВНА</a:t>
            </a:r>
          </a:p>
          <a:p>
            <a:r>
              <a:rPr lang="ru-RU" sz="2800" dirty="0" smtClean="0"/>
              <a:t> ЛАТИШЕВА </a:t>
            </a:r>
            <a:endParaRPr lang="uk-UA" sz="2800" dirty="0"/>
          </a:p>
        </p:txBody>
      </p:sp>
      <p:sp>
        <p:nvSpPr>
          <p:cNvPr id="4" name="Прямоугольник 3"/>
          <p:cNvSpPr/>
          <p:nvPr/>
        </p:nvSpPr>
        <p:spPr>
          <a:xfrm>
            <a:off x="1674248" y="1492080"/>
            <a:ext cx="2014078" cy="369332"/>
          </a:xfrm>
          <a:prstGeom prst="rect">
            <a:avLst/>
          </a:prstGeom>
        </p:spPr>
        <p:txBody>
          <a:bodyPr wrap="none">
            <a:spAutoFit/>
          </a:bodyPr>
          <a:lstStyle/>
          <a:p>
            <a:r>
              <a:rPr lang="ru-RU" dirty="0"/>
              <a:t>14 </a:t>
            </a:r>
            <a:r>
              <a:rPr lang="ru-RU" dirty="0" err="1"/>
              <a:t>березня</a:t>
            </a:r>
            <a:r>
              <a:rPr lang="ru-RU" dirty="0"/>
              <a:t> 1897 </a:t>
            </a:r>
            <a:endParaRPr lang="uk-UA" dirty="0"/>
          </a:p>
        </p:txBody>
      </p:sp>
      <p:sp>
        <p:nvSpPr>
          <p:cNvPr id="5" name="Прямоугольник 4"/>
          <p:cNvSpPr/>
          <p:nvPr/>
        </p:nvSpPr>
        <p:spPr>
          <a:xfrm>
            <a:off x="1539725" y="1909573"/>
            <a:ext cx="2343783" cy="369332"/>
          </a:xfrm>
          <a:prstGeom prst="rect">
            <a:avLst/>
          </a:prstGeom>
        </p:spPr>
        <p:txBody>
          <a:bodyPr wrap="none">
            <a:spAutoFit/>
          </a:bodyPr>
          <a:lstStyle/>
          <a:p>
            <a:r>
              <a:rPr lang="ru-RU" dirty="0"/>
              <a:t>11 </a:t>
            </a:r>
            <a:r>
              <a:rPr lang="ru-RU" dirty="0" err="1"/>
              <a:t>травня</a:t>
            </a:r>
            <a:r>
              <a:rPr lang="ru-RU" dirty="0"/>
              <a:t> 1956 року</a:t>
            </a:r>
            <a:endParaRPr lang="uk-UA" dirty="0"/>
          </a:p>
        </p:txBody>
      </p:sp>
      <p:sp>
        <p:nvSpPr>
          <p:cNvPr id="7" name="Прямоугольник 6"/>
          <p:cNvSpPr/>
          <p:nvPr/>
        </p:nvSpPr>
        <p:spPr>
          <a:xfrm>
            <a:off x="4967670" y="116632"/>
            <a:ext cx="6970058" cy="5909310"/>
          </a:xfrm>
          <a:prstGeom prst="rect">
            <a:avLst/>
          </a:prstGeom>
        </p:spPr>
        <p:txBody>
          <a:bodyPr wrap="square">
            <a:spAutoFit/>
          </a:bodyPr>
          <a:lstStyle/>
          <a:p>
            <a:pPr algn="just" fontAlgn="base"/>
            <a:r>
              <a:rPr lang="uk-UA" noProof="1" smtClean="0"/>
              <a:t>Стала  першою в Україні жінкою, яка захистилась на ступінь кандидата </a:t>
            </a:r>
            <a:r>
              <a:rPr lang="uk-UA" noProof="1" smtClean="0"/>
              <a:t>фізико-математичних </a:t>
            </a:r>
            <a:r>
              <a:rPr lang="uk-UA" noProof="1" smtClean="0"/>
              <a:t>наук («Наближене розв’язування за допомогою способу моментів лінійних, диференціальних рівнянь, що мають особливості в коефіцієнтах», 1936), а 1952 року — доктором («Нормальні розв’язки лінійних дифе­ренціальних рівнянь </a:t>
            </a:r>
            <a:r>
              <a:rPr lang="uk-UA" noProof="1" smtClean="0"/>
              <a:t>із </a:t>
            </a:r>
            <a:r>
              <a:rPr lang="uk-UA" noProof="1" smtClean="0"/>
              <a:t>поліноміальними коефіцієнтами») і професо­ром; </a:t>
            </a:r>
          </a:p>
          <a:p>
            <a:pPr algn="just" fontAlgn="base"/>
            <a:r>
              <a:rPr lang="uk-UA" noProof="1" smtClean="0"/>
              <a:t>відомий її «МАТЕМАТИЧНИЙ ЗАДАЧНИК ДЛЯ ХІМІЧНИХ ІНСТИТУТІВ» (1932) та «ЕЛЕМЕНТИ НАБЛИЖЕНИХ ОБЧИСЛЕНЬ» (1942), праці з електроди­наміки, теорії коливань та ймовірностей… Науковий доробок Латишевої — понад чотири десятки праць, серед яких і метод </a:t>
            </a:r>
            <a:r>
              <a:rPr lang="uk-UA" noProof="1" smtClean="0"/>
              <a:t>Фробеніуса-Латишевої </a:t>
            </a:r>
            <a:r>
              <a:rPr lang="uk-UA" noProof="1" smtClean="0"/>
              <a:t>для розв’язування систем диференціальних рівнянь </a:t>
            </a:r>
            <a:r>
              <a:rPr lang="uk-UA" noProof="1" smtClean="0"/>
              <a:t>із </a:t>
            </a:r>
            <a:r>
              <a:rPr lang="uk-UA" noProof="1" smtClean="0"/>
              <a:t>частинними похідними.</a:t>
            </a:r>
          </a:p>
          <a:p>
            <a:pPr algn="just" fontAlgn="base"/>
            <a:r>
              <a:rPr lang="uk-UA" noProof="1" smtClean="0"/>
              <a:t>Була вона й у числі організаторів Першої всеукраїнської математичної олімпіади (1936, Київський університет).</a:t>
            </a:r>
          </a:p>
          <a:p>
            <a:pPr fontAlgn="base"/>
            <a:endParaRPr lang="uk-UA" noProof="1" smtClean="0"/>
          </a:p>
          <a:p>
            <a:pPr algn="just" fontAlgn="base"/>
            <a:r>
              <a:rPr lang="uk-UA" noProof="1" smtClean="0"/>
              <a:t>За сумлінну багаторічну роботу Клавдія Латишева нагороджена найвищим тоді орденом Леніна (1954), а також медаллю «За доблесний труд у Великій Вітчизняній війні 1941—1945 рр</a:t>
            </a:r>
            <a:r>
              <a:rPr lang="uk-UA" noProof="1" smtClean="0"/>
              <a:t>.».</a:t>
            </a:r>
            <a:endParaRPr lang="uk-UA" noProof="1"/>
          </a:p>
        </p:txBody>
      </p:sp>
    </p:spTree>
    <p:extLst>
      <p:ext uri="{BB962C8B-B14F-4D97-AF65-F5344CB8AC3E}">
        <p14:creationId xmlns:p14="http://schemas.microsoft.com/office/powerpoint/2010/main" val="14087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2061" y="188640"/>
            <a:ext cx="3293422" cy="1947664"/>
          </a:xfrm>
        </p:spPr>
        <p:txBody>
          <a:bodyPr rtlCol="0">
            <a:normAutofit fontScale="90000"/>
          </a:bodyPr>
          <a:lstStyle/>
          <a:p>
            <a:pPr algn="ctr" eaLnBrk="0" fontAlgn="base" hangingPunct="0">
              <a:spcAft>
                <a:spcPct val="0"/>
              </a:spcAft>
            </a:pPr>
            <a:r>
              <a:rPr lang="uk-UA" b="1" noProof="1"/>
              <a:t>Олена Казимирчак-Полонська</a:t>
            </a:r>
            <a:br>
              <a:rPr lang="uk-UA" b="1" noProof="1"/>
            </a:br>
            <a:r>
              <a:rPr lang="uk-UA" b="1" noProof="1"/>
              <a:t> (1902 – 1992)</a:t>
            </a:r>
            <a:r>
              <a:rPr lang="uk-UA" noProof="1"/>
              <a:t/>
            </a:r>
            <a:br>
              <a:rPr lang="uk-UA" noProof="1"/>
            </a:br>
            <a:r>
              <a:rPr lang="en-US" b="1" u="sng" noProof="1" smtClean="0"/>
              <a:t> </a:t>
            </a:r>
            <a:endParaRPr lang="en-US" b="1" u="sng" noProof="1"/>
          </a:p>
        </p:txBody>
      </p:sp>
      <p:sp>
        <p:nvSpPr>
          <p:cNvPr id="4" name="Объект 3"/>
          <p:cNvSpPr>
            <a:spLocks noGrp="1"/>
          </p:cNvSpPr>
          <p:nvPr>
            <p:ph idx="1"/>
          </p:nvPr>
        </p:nvSpPr>
        <p:spPr>
          <a:xfrm>
            <a:off x="5180250" y="482600"/>
            <a:ext cx="6458777" cy="6375400"/>
          </a:xfrm>
        </p:spPr>
        <p:txBody>
          <a:bodyPr rtlCol="0">
            <a:normAutofit fontScale="92500" lnSpcReduction="10000"/>
          </a:bodyPr>
          <a:lstStyle/>
          <a:p>
            <a:pPr marL="0" indent="0">
              <a:buNone/>
            </a:pPr>
            <a:r>
              <a:rPr lang="uk-UA" sz="3200" noProof="1"/>
              <a:t>Українська астрономиня. </a:t>
            </a:r>
          </a:p>
          <a:p>
            <a:pPr marL="0" indent="0">
              <a:buNone/>
            </a:pPr>
            <a:r>
              <a:rPr lang="uk-UA" sz="3200" noProof="1"/>
              <a:t>Викладала математику й астрономію, була доценткою кафедри вищої математики. </a:t>
            </a:r>
          </a:p>
          <a:p>
            <a:pPr marL="0" indent="0">
              <a:buNone/>
            </a:pPr>
            <a:r>
              <a:rPr lang="uk-UA" sz="3200" noProof="1"/>
              <a:t>Стала членкинею Міжнародного астрономічного союзу.</a:t>
            </a:r>
          </a:p>
          <a:p>
            <a:pPr marL="0" indent="0">
              <a:buNone/>
            </a:pPr>
            <a:r>
              <a:rPr lang="uk-UA" sz="3200" noProof="1"/>
              <a:t>Брала активну участь в організації та проведенні всесоюзних і міжнародних астрономічних семінарів та симпозіумів, у виданні праць з вищої математики та програмування </a:t>
            </a:r>
            <a:r>
              <a:rPr lang="uk-UA" sz="3200" b="1" noProof="1"/>
              <a:t>шрифтом Брайля</a:t>
            </a:r>
            <a:r>
              <a:rPr lang="uk-UA" sz="3200" noProof="1"/>
              <a:t>.</a:t>
            </a:r>
          </a:p>
          <a:p>
            <a:pPr marL="0" indent="0">
              <a:buNone/>
            </a:pPr>
            <a:r>
              <a:rPr lang="uk-UA" sz="3200" noProof="1" smtClean="0"/>
              <a:t>Почесна </a:t>
            </a:r>
            <a:r>
              <a:rPr lang="uk-UA" sz="3200" noProof="1"/>
              <a:t>членкиня Всесоюзного товариства сліпих.</a:t>
            </a:r>
          </a:p>
        </p:txBody>
      </p:sp>
      <p:pic>
        <p:nvPicPr>
          <p:cNvPr id="5" name="Picture 2" descr="https://static.espreso.tv/uploads/article/2724381/images/im-astronom_%D0%9E%D0%BB%D0%B5%D0%BD%D0%B0_%D0%9A%D0%B0%D0%B7%D0%B8%D0%BC%D0%B8%D1%80%D1%87%D0%B0%D0%BA_%D0%9F%D0%BE%D0%BB%D0%BE%D0%BD%D1%81%D1%8C%D0%BA%D0%B0.jpg"/>
          <p:cNvPicPr>
            <a:picLocks noChangeAspect="1" noChangeArrowheads="1"/>
          </p:cNvPicPr>
          <p:nvPr/>
        </p:nvPicPr>
        <p:blipFill>
          <a:blip r:embed="rId3"/>
          <a:srcRect/>
          <a:stretch>
            <a:fillRect/>
          </a:stretch>
        </p:blipFill>
        <p:spPr bwMode="auto">
          <a:xfrm>
            <a:off x="1220680" y="1821904"/>
            <a:ext cx="3218434" cy="4487416"/>
          </a:xfrm>
          <a:prstGeom prst="rect">
            <a:avLst/>
          </a:prstGeom>
          <a:noFill/>
        </p:spPr>
      </p:pic>
    </p:spTree>
    <p:extLst>
      <p:ext uri="{BB962C8B-B14F-4D97-AF65-F5344CB8AC3E}">
        <p14:creationId xmlns:p14="http://schemas.microsoft.com/office/powerpoint/2010/main" val="201689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9876" y="450304"/>
            <a:ext cx="3293422" cy="1371600"/>
          </a:xfrm>
        </p:spPr>
        <p:txBody>
          <a:bodyPr rtlCol="0">
            <a:normAutofit/>
          </a:bodyPr>
          <a:lstStyle/>
          <a:p>
            <a:pPr algn="ctr"/>
            <a:r>
              <a:rPr lang="uk-UA" noProof="1" smtClean="0"/>
              <a:t> </a:t>
            </a:r>
            <a:endParaRPr lang="uk-UA" noProof="1"/>
          </a:p>
        </p:txBody>
      </p:sp>
      <p:sp>
        <p:nvSpPr>
          <p:cNvPr id="3" name="Прямоугольник 2"/>
          <p:cNvSpPr/>
          <p:nvPr/>
        </p:nvSpPr>
        <p:spPr>
          <a:xfrm>
            <a:off x="818157" y="336421"/>
            <a:ext cx="4052456" cy="954107"/>
          </a:xfrm>
          <a:prstGeom prst="rect">
            <a:avLst/>
          </a:prstGeom>
        </p:spPr>
        <p:txBody>
          <a:bodyPr wrap="none">
            <a:spAutoFit/>
          </a:bodyPr>
          <a:lstStyle/>
          <a:p>
            <a:r>
              <a:rPr lang="uk-UA" sz="2800" b="1" dirty="0" smtClean="0"/>
              <a:t>КАТЕРИНА ЮЩЕНКО </a:t>
            </a:r>
          </a:p>
          <a:p>
            <a:pPr algn="ctr"/>
            <a:r>
              <a:rPr lang="uk-UA" sz="2800" b="1" dirty="0" smtClean="0"/>
              <a:t>(1919-2001)</a:t>
            </a:r>
            <a:endParaRPr lang="uk-UA" sz="2800" dirty="0"/>
          </a:p>
        </p:txBody>
      </p:sp>
      <p:pic>
        <p:nvPicPr>
          <p:cNvPr id="7170" name="Picture 2" descr="https://bykvu.com/wp-content/uploads/2021/03/08/%D0%9A%D0%B0%D1%82%D0%B5%D1%80%D0%B8%D0%BD%D0%B0-%D0%AE%D1%89%D0%B5%D0%BD%D0%BA%D0%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436" y="1821904"/>
            <a:ext cx="3335925" cy="463143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897956" y="454810"/>
            <a:ext cx="6768028" cy="6001643"/>
          </a:xfrm>
          <a:prstGeom prst="rect">
            <a:avLst/>
          </a:prstGeom>
        </p:spPr>
        <p:txBody>
          <a:bodyPr wrap="square">
            <a:spAutoFit/>
          </a:bodyPr>
          <a:lstStyle/>
          <a:p>
            <a:r>
              <a:rPr lang="uk-UA" sz="1600" noProof="1" smtClean="0">
                <a:solidFill>
                  <a:srgbClr val="212121"/>
                </a:solidFill>
              </a:rPr>
              <a:t>Науковиця-кібернетик, </a:t>
            </a:r>
            <a:r>
              <a:rPr lang="uk-UA" sz="1600" noProof="1" smtClean="0">
                <a:solidFill>
                  <a:srgbClr val="212121"/>
                </a:solidFill>
              </a:rPr>
              <a:t>докторка фізико-математичних наук, дійсна членкиня Міжнародної академії комп’ютерних наук, двічі — Державної премії України, премії НАН України імені Глушкова. Нагороджена орденом княгині Ольги.</a:t>
            </a:r>
          </a:p>
          <a:p>
            <a:r>
              <a:rPr lang="uk-UA" sz="1600" noProof="1" smtClean="0">
                <a:solidFill>
                  <a:srgbClr val="212121"/>
                </a:solidFill>
              </a:rPr>
              <a:t>Авторка першої у світі мови програмування високого рівня («Адресної мови програмування</a:t>
            </a:r>
            <a:r>
              <a:rPr lang="uk-UA" sz="1600" noProof="1" smtClean="0">
                <a:solidFill>
                  <a:srgbClr val="212121"/>
                </a:solidFill>
              </a:rPr>
              <a:t>»), пані </a:t>
            </a:r>
            <a:r>
              <a:rPr lang="uk-UA" sz="1600" noProof="1" smtClean="0">
                <a:solidFill>
                  <a:srgbClr val="212121"/>
                </a:solidFill>
              </a:rPr>
              <a:t>Катерина написала перші програми для першої ЕОМ, створеної у НАН України.</a:t>
            </a:r>
          </a:p>
          <a:p>
            <a:r>
              <a:rPr lang="uk-UA" sz="1600" noProof="1" smtClean="0">
                <a:solidFill>
                  <a:srgbClr val="212121"/>
                </a:solidFill>
              </a:rPr>
              <a:t>Пропрацювавши </a:t>
            </a:r>
            <a:r>
              <a:rPr lang="uk-UA" sz="1600" noProof="1" smtClean="0">
                <a:solidFill>
                  <a:srgbClr val="212121"/>
                </a:solidFill>
              </a:rPr>
              <a:t>сорок років </a:t>
            </a:r>
            <a:r>
              <a:rPr lang="uk-UA" sz="1600" noProof="1" smtClean="0">
                <a:solidFill>
                  <a:srgbClr val="212121"/>
                </a:solidFill>
              </a:rPr>
              <a:t>в </a:t>
            </a:r>
            <a:r>
              <a:rPr lang="uk-UA" sz="1600" noProof="1" smtClean="0">
                <a:solidFill>
                  <a:srgbClr val="212121"/>
                </a:solidFill>
              </a:rPr>
              <a:t>Інституті кібернетики створила школу теоретичного програмування.</a:t>
            </a:r>
          </a:p>
          <a:p>
            <a:r>
              <a:rPr lang="uk-UA" sz="1600" noProof="1" smtClean="0">
                <a:solidFill>
                  <a:srgbClr val="212121"/>
                </a:solidFill>
              </a:rPr>
              <a:t> Її Адресна мова випередила Фортран (1958), Кобол (1959) і Алгол (1960).</a:t>
            </a:r>
          </a:p>
          <a:p>
            <a:r>
              <a:rPr lang="uk-UA" sz="1600" noProof="1" smtClean="0">
                <a:solidFill>
                  <a:srgbClr val="212121"/>
                </a:solidFill>
              </a:rPr>
              <a:t>Саме її дослідження стали одними з перших кроків у створенні штучного інтелекту. На </a:t>
            </a:r>
            <a:r>
              <a:rPr lang="uk-UA" sz="1600" noProof="1" smtClean="0">
                <a:solidFill>
                  <a:srgbClr val="212121"/>
                </a:solidFill>
              </a:rPr>
              <a:t>Адресній </a:t>
            </a:r>
            <a:r>
              <a:rPr lang="uk-UA" sz="1600" noProof="1" smtClean="0">
                <a:solidFill>
                  <a:srgbClr val="212121"/>
                </a:solidFill>
              </a:rPr>
              <a:t>мові програмування були створені перші в світі програми розпізнавання образів: розпізнавання простих геометричних фігур, </a:t>
            </a:r>
            <a:r>
              <a:rPr lang="uk-UA" sz="1600" noProof="1" smtClean="0">
                <a:solidFill>
                  <a:srgbClr val="212121"/>
                </a:solidFill>
              </a:rPr>
              <a:t>друкованих </a:t>
            </a:r>
            <a:r>
              <a:rPr lang="uk-UA" sz="1600" noProof="1" smtClean="0">
                <a:solidFill>
                  <a:srgbClr val="212121"/>
                </a:solidFill>
              </a:rPr>
              <a:t>та рукописних літер і цифр. При цьому були застосовані методи навчання, які наразі називають “Машинне навчання”. Перші в світі програми обробки зображень теж були написані київськими програмістами Адресною мовою. Радянська влада терміново зупинила вивчення цієї мови, не давши ученим завершити процес розробки трансляторів Адресної мови програмування. Було заборонено публікувати наукові роботи </a:t>
            </a:r>
            <a:r>
              <a:rPr lang="uk-UA" sz="1600" noProof="1" smtClean="0">
                <a:solidFill>
                  <a:srgbClr val="212121"/>
                </a:solidFill>
              </a:rPr>
              <a:t>з цієї мови.</a:t>
            </a:r>
            <a:r>
              <a:rPr lang="uk-UA" sz="1600" noProof="1" smtClean="0">
                <a:solidFill>
                  <a:srgbClr val="212121"/>
                </a:solidFill>
              </a:rPr>
              <a:t/>
            </a:r>
            <a:br>
              <a:rPr lang="uk-UA" sz="1600" noProof="1" smtClean="0">
                <a:solidFill>
                  <a:srgbClr val="212121"/>
                </a:solidFill>
              </a:rPr>
            </a:br>
            <a:r>
              <a:rPr lang="uk-UA" sz="1600" noProof="1" smtClean="0">
                <a:solidFill>
                  <a:srgbClr val="212121"/>
                </a:solidFill>
              </a:rPr>
              <a:t>Попри це, Адресну мову програмування використовували у постсоціалістичному просторі ще понад 10 років.</a:t>
            </a:r>
            <a:endParaRPr lang="uk-UA" sz="1600" b="0" i="0" noProof="1">
              <a:solidFill>
                <a:srgbClr val="212121"/>
              </a:solidFill>
              <a:effectLst/>
            </a:endParaRPr>
          </a:p>
        </p:txBody>
      </p:sp>
    </p:spTree>
    <p:extLst>
      <p:ext uri="{BB962C8B-B14F-4D97-AF65-F5344CB8AC3E}">
        <p14:creationId xmlns:p14="http://schemas.microsoft.com/office/powerpoint/2010/main" val="28448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algn="ctr"/>
            <a:r>
              <a:rPr lang="uk-UA" dirty="0"/>
              <a:t>Ніна Опанасівна</a:t>
            </a:r>
            <a:br>
              <a:rPr lang="uk-UA" dirty="0"/>
            </a:br>
            <a:r>
              <a:rPr lang="uk-UA" dirty="0" err="1" smtClean="0"/>
              <a:t>Вірченко</a:t>
            </a:r>
            <a:r>
              <a:rPr lang="uk-UA" dirty="0" smtClean="0"/>
              <a:t/>
            </a:r>
            <a:br>
              <a:rPr lang="uk-UA" dirty="0" smtClean="0"/>
            </a:br>
            <a:r>
              <a:rPr lang="uk-UA" dirty="0">
                <a:solidFill>
                  <a:schemeClr val="bg1">
                    <a:lumMod val="95000"/>
                  </a:schemeClr>
                </a:solidFill>
                <a:hlinkClick r:id="rId3" tooltip="5 травня"/>
              </a:rPr>
              <a:t>5 травня</a:t>
            </a:r>
            <a:r>
              <a:rPr lang="uk-UA" dirty="0">
                <a:solidFill>
                  <a:schemeClr val="bg1">
                    <a:lumMod val="95000"/>
                  </a:schemeClr>
                </a:solidFill>
              </a:rPr>
              <a:t> </a:t>
            </a:r>
            <a:r>
              <a:rPr lang="uk-UA" dirty="0" smtClean="0">
                <a:solidFill>
                  <a:schemeClr val="bg1">
                    <a:lumMod val="95000"/>
                  </a:schemeClr>
                </a:solidFill>
                <a:hlinkClick r:id="rId4" tooltip="1930"/>
              </a:rPr>
              <a:t>1930</a:t>
            </a:r>
            <a:endParaRPr lang="uk-UA" dirty="0">
              <a:solidFill>
                <a:schemeClr val="bg1">
                  <a:lumMod val="95000"/>
                </a:schemeClr>
              </a:solidFill>
            </a:endParaRPr>
          </a:p>
        </p:txBody>
      </p:sp>
      <p:sp>
        <p:nvSpPr>
          <p:cNvPr id="4" name="Объект 3"/>
          <p:cNvSpPr>
            <a:spLocks noGrp="1"/>
          </p:cNvSpPr>
          <p:nvPr>
            <p:ph idx="1"/>
          </p:nvPr>
        </p:nvSpPr>
        <p:spPr>
          <a:xfrm>
            <a:off x="4870276" y="116632"/>
            <a:ext cx="6912768" cy="5689600"/>
          </a:xfrm>
        </p:spPr>
        <p:txBody>
          <a:bodyPr rtlCol="0">
            <a:noAutofit/>
          </a:bodyPr>
          <a:lstStyle/>
          <a:p>
            <a:pPr marL="0" indent="0">
              <a:lnSpc>
                <a:spcPct val="120000"/>
              </a:lnSpc>
              <a:spcBef>
                <a:spcPts val="0"/>
              </a:spcBef>
              <a:buNone/>
            </a:pPr>
            <a:r>
              <a:rPr lang="uk-UA" sz="1400" noProof="1" smtClean="0"/>
              <a:t>Відома вчена у галузі математики, доктор фізико-математичних наук, професор, академік Академії наук вищої школи України, заслужений працівник освіти України. Член Австралійського, Американського, Бельгійського, Единбурзького, Лондонського математичних товариств. Соросівський професор (1997), лауреат І премії НТУУ “КПІ” (1998), заслужений викладач НТУУ “КПІ” (1999), Почесний професор НТУУ “КПІ” (2005), голова Науково-методичної ради Всеукраїнського товариства політв'язнів та репресованих, має нагороду Ярослава Мудрого від АН ВШ України (1999), медаль “Будівничий України” (2001), медаль Андрія Первозваного (2005), знак від МОН “Петро Могила” (2007), заслужений працівник освіти України (2006), “Викладач-дослідник – 2008”</a:t>
            </a:r>
          </a:p>
          <a:p>
            <a:pPr marL="0" indent="0">
              <a:lnSpc>
                <a:spcPct val="120000"/>
              </a:lnSpc>
              <a:spcBef>
                <a:spcPts val="0"/>
              </a:spcBef>
              <a:buNone/>
            </a:pPr>
            <a:endParaRPr lang="uk-UA" sz="1400" noProof="1" smtClean="0"/>
          </a:p>
          <a:p>
            <a:pPr marL="0" indent="0">
              <a:lnSpc>
                <a:spcPct val="120000"/>
              </a:lnSpc>
              <a:spcBef>
                <a:spcPts val="0"/>
              </a:spcBef>
              <a:buNone/>
            </a:pPr>
            <a:r>
              <a:rPr lang="uk-UA" sz="1400" b="1" noProof="1" smtClean="0"/>
              <a:t>Коло наукових інтересів </a:t>
            </a:r>
            <a:r>
              <a:rPr lang="uk-UA" sz="1400" noProof="1" smtClean="0"/>
              <a:t>– теорія узагальнених аналітичних функцій, теорія змішаних крайових задач, сингулярні диференціальні рівняння з частинними похідними, інтегральні рівняння, спеціальні функції, інтегральні перетворення, історія та методика математики тощо. </a:t>
            </a:r>
          </a:p>
          <a:p>
            <a:pPr marL="0" indent="0">
              <a:lnSpc>
                <a:spcPct val="120000"/>
              </a:lnSpc>
              <a:spcBef>
                <a:spcPts val="0"/>
              </a:spcBef>
              <a:buNone/>
            </a:pPr>
            <a:r>
              <a:rPr lang="uk-UA" sz="1400" b="1" noProof="1" smtClean="0"/>
              <a:t>Автор понад 350 наукових та науково-методичних праць</a:t>
            </a:r>
            <a:r>
              <a:rPr lang="uk-UA" sz="1400" noProof="1" smtClean="0"/>
              <a:t>, у т.ч. 20 книг: “Смешанные краевые задачи математической физики” (1985), “Парні (потрійні) інтегральні рівняння” (1989), “Математика в афоризмах, цитатах, висловлюваннях” (1974, вид. українською, російською (1984) та японською мовами (1989, 1995)), “Дробові інтегральні перетворення гіпергеометричного типу” (1995), “Графіки елементарних та спеціальних функцій” (1996), “Основні методи розв'язання задач математичної фізики” (1997), “Узагальнені функції Лежандра та їх застосування” (1998), “Generalized associated Legendre functions and their applications” (2001, Worl. Sci.), “Graphs of elementary and special functions” (USA, 2001, 770 p.), “Нариси з методики викладання вищої математики” (2006).</a:t>
            </a:r>
          </a:p>
          <a:p>
            <a:pPr rtl="0"/>
            <a:endParaRPr lang="uk-UA" sz="1400" noProof="1"/>
          </a:p>
        </p:txBody>
      </p:sp>
      <p:pic>
        <p:nvPicPr>
          <p:cNvPr id="6146" name="Picture 2" descr="Вірченко Ніна Опанасівна | КПІ ім. Ігоря Сікорського"/>
          <p:cNvPicPr>
            <a:picLocks noChangeAspect="1" noChangeArrowheads="1"/>
          </p:cNvPicPr>
          <p:nvPr/>
        </p:nvPicPr>
        <p:blipFill>
          <a:blip r:embed="rId5"/>
          <a:srcRect/>
          <a:stretch>
            <a:fillRect/>
          </a:stretch>
        </p:blipFill>
        <p:spPr bwMode="auto">
          <a:xfrm>
            <a:off x="1074240" y="2276872"/>
            <a:ext cx="3168872" cy="3816424"/>
          </a:xfrm>
          <a:prstGeom prst="rect">
            <a:avLst/>
          </a:prstGeom>
          <a:noFill/>
        </p:spPr>
      </p:pic>
    </p:spTree>
    <p:extLst>
      <p:ext uri="{BB962C8B-B14F-4D97-AF65-F5344CB8AC3E}">
        <p14:creationId xmlns:p14="http://schemas.microsoft.com/office/powerpoint/2010/main" val="149821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МАРИНА СЕРГІЇВНА В'ЯЗОВСЬКА</a:t>
            </a:r>
            <a:r>
              <a:rPr lang="uk-UA" dirty="0"/>
              <a:t/>
            </a:r>
            <a:br>
              <a:rPr lang="uk-UA" dirty="0"/>
            </a:br>
            <a:endParaRPr lang="ru-RU" dirty="0"/>
          </a:p>
        </p:txBody>
      </p:sp>
      <p:sp>
        <p:nvSpPr>
          <p:cNvPr id="3" name="Содержимое 2"/>
          <p:cNvSpPr>
            <a:spLocks noGrp="1"/>
          </p:cNvSpPr>
          <p:nvPr>
            <p:ph idx="1"/>
          </p:nvPr>
        </p:nvSpPr>
        <p:spPr>
          <a:xfrm>
            <a:off x="1269876" y="1052736"/>
            <a:ext cx="6715130" cy="5547925"/>
          </a:xfrm>
        </p:spPr>
        <p:txBody>
          <a:bodyPr>
            <a:normAutofit fontScale="62500" lnSpcReduction="20000"/>
          </a:bodyPr>
          <a:lstStyle/>
          <a:p>
            <a:pPr marL="0" indent="0" algn="just">
              <a:lnSpc>
                <a:spcPct val="120000"/>
              </a:lnSpc>
              <a:spcBef>
                <a:spcPts val="0"/>
              </a:spcBef>
              <a:buNone/>
            </a:pPr>
            <a:r>
              <a:rPr lang="uk-UA" noProof="1" smtClean="0">
                <a:solidFill>
                  <a:schemeClr val="tx2">
                    <a:lumMod val="85000"/>
                    <a:lumOff val="15000"/>
                  </a:schemeClr>
                </a:solidFill>
              </a:rPr>
              <a:t>Українська  вчена, доктор природничих наук, </a:t>
            </a:r>
          </a:p>
          <a:p>
            <a:pPr marL="0" indent="0" algn="just">
              <a:lnSpc>
                <a:spcPct val="120000"/>
              </a:lnSpc>
              <a:spcBef>
                <a:spcPts val="0"/>
              </a:spcBef>
              <a:buNone/>
            </a:pPr>
            <a:r>
              <a:rPr lang="uk-UA" noProof="1" smtClean="0">
                <a:solidFill>
                  <a:schemeClr val="tx2">
                    <a:lumMod val="85000"/>
                    <a:lumOff val="15000"/>
                  </a:schemeClr>
                </a:solidFill>
              </a:rPr>
              <a:t>у 2016 році отримала одну з найпрестижніших математичних нагород світу – "Премію Салема".</a:t>
            </a:r>
          </a:p>
          <a:p>
            <a:pPr marL="0" indent="0" algn="just">
              <a:lnSpc>
                <a:spcPct val="120000"/>
              </a:lnSpc>
              <a:spcBef>
                <a:spcPts val="0"/>
              </a:spcBef>
              <a:buNone/>
            </a:pPr>
            <a:r>
              <a:rPr lang="uk-UA" noProof="1" smtClean="0">
                <a:solidFill>
                  <a:schemeClr val="tx2">
                    <a:lumMod val="85000"/>
                    <a:lumOff val="15000"/>
                  </a:schemeClr>
                </a:solidFill>
              </a:rPr>
              <a:t>У квітні 2017 року Математичним інститутом Клея Марині В'язовській присуджено Дослідницьку нагороду за проривну роботу над задачами пакування куль у розмірностях вісім та двадцять чотири.</a:t>
            </a:r>
          </a:p>
          <a:p>
            <a:pPr marL="0" indent="0" algn="just">
              <a:lnSpc>
                <a:spcPct val="120000"/>
              </a:lnSpc>
              <a:spcBef>
                <a:spcPts val="0"/>
              </a:spcBef>
              <a:buNone/>
            </a:pPr>
            <a:r>
              <a:rPr lang="uk-UA" noProof="1" smtClean="0">
                <a:solidFill>
                  <a:schemeClr val="tx2">
                    <a:lumMod val="85000"/>
                    <a:lumOff val="15000"/>
                  </a:schemeClr>
                </a:solidFill>
              </a:rPr>
              <a:t>2017 року Марині В'язовській </a:t>
            </a:r>
            <a:r>
              <a:rPr lang="uk-UA" u="sng" noProof="1" smtClean="0">
                <a:solidFill>
                  <a:schemeClr val="tx2">
                    <a:lumMod val="85000"/>
                    <a:lumOff val="15000"/>
                  </a:schemeClr>
                </a:solidFill>
              </a:rPr>
              <a:t>індійським</a:t>
            </a:r>
            <a:r>
              <a:rPr lang="uk-UA" noProof="1" smtClean="0">
                <a:solidFill>
                  <a:schemeClr val="tx2">
                    <a:lumMod val="85000"/>
                    <a:lumOff val="15000"/>
                  </a:schemeClr>
                </a:solidFill>
              </a:rPr>
              <a:t> Університетом SASTRA (</a:t>
            </a:r>
            <a:r>
              <a:rPr lang="uk-UA" i="1" noProof="1" smtClean="0">
                <a:solidFill>
                  <a:schemeClr val="tx2">
                    <a:lumMod val="85000"/>
                    <a:lumOff val="15000"/>
                  </a:schemeClr>
                </a:solidFill>
              </a:rPr>
              <a:t>Shanmugha Arts, Science, Technology &amp; Research Academy</a:t>
            </a:r>
            <a:r>
              <a:rPr lang="uk-UA" noProof="1" smtClean="0">
                <a:solidFill>
                  <a:schemeClr val="tx2">
                    <a:lumMod val="85000"/>
                    <a:lumOff val="15000"/>
                  </a:schemeClr>
                </a:solidFill>
              </a:rPr>
              <a:t>) присуджена нагорода імені </a:t>
            </a:r>
            <a:r>
              <a:rPr lang="uk-UA" noProof="1" smtClean="0">
                <a:solidFill>
                  <a:schemeClr val="tx2">
                    <a:lumMod val="85000"/>
                    <a:lumOff val="15000"/>
                  </a:schemeClr>
                </a:solidFill>
                <a:hlinkClick r:id="rId2" tooltip="Срініваса Рамануджан"/>
              </a:rPr>
              <a:t>Рамануджана</a:t>
            </a:r>
            <a:r>
              <a:rPr lang="uk-UA" noProof="1" smtClean="0">
                <a:solidFill>
                  <a:schemeClr val="tx2">
                    <a:lumMod val="85000"/>
                    <a:lumOff val="15000"/>
                  </a:schemeClr>
                </a:solidFill>
              </a:rPr>
              <a:t> (</a:t>
            </a:r>
            <a:r>
              <a:rPr lang="uk-UA" noProof="1" smtClean="0">
                <a:solidFill>
                  <a:schemeClr val="tx2">
                    <a:lumMod val="85000"/>
                    <a:lumOff val="15000"/>
                  </a:schemeClr>
                </a:solidFill>
                <a:hlinkClick r:id="rId3" tooltip="Англійська мова"/>
              </a:rPr>
              <a:t>англ.</a:t>
            </a:r>
            <a:r>
              <a:rPr lang="uk-UA" noProof="1" smtClean="0">
                <a:solidFill>
                  <a:schemeClr val="tx2">
                    <a:lumMod val="85000"/>
                    <a:lumOff val="15000"/>
                  </a:schemeClr>
                </a:solidFill>
              </a:rPr>
              <a:t> </a:t>
            </a:r>
            <a:r>
              <a:rPr lang="uk-UA" i="1" noProof="1" smtClean="0">
                <a:solidFill>
                  <a:schemeClr val="tx2">
                    <a:lumMod val="85000"/>
                    <a:lumOff val="15000"/>
                  </a:schemeClr>
                </a:solidFill>
              </a:rPr>
              <a:t>SASTRA Ramanujan Prize</a:t>
            </a:r>
            <a:r>
              <a:rPr lang="uk-UA" noProof="1" smtClean="0">
                <a:solidFill>
                  <a:schemeClr val="tx2">
                    <a:lumMod val="85000"/>
                    <a:lumOff val="15000"/>
                  </a:schemeClr>
                </a:solidFill>
              </a:rPr>
              <a:t>). Вручення відбулося 21 або 22 грудня 2017 року на Міжнародній конференції з теорії чисел в </a:t>
            </a:r>
            <a:r>
              <a:rPr lang="uk-UA" noProof="1" smtClean="0">
                <a:solidFill>
                  <a:schemeClr val="tx2">
                    <a:lumMod val="85000"/>
                    <a:lumOff val="15000"/>
                  </a:schemeClr>
                </a:solidFill>
                <a:hlinkClick r:id="rId4" tooltip="Кумбаконам"/>
              </a:rPr>
              <a:t>Кумбаконамі</a:t>
            </a:r>
            <a:r>
              <a:rPr lang="uk-UA" noProof="1" smtClean="0">
                <a:solidFill>
                  <a:schemeClr val="tx2">
                    <a:lumMod val="85000"/>
                    <a:lumOff val="15000"/>
                  </a:schemeClr>
                </a:solidFill>
              </a:rPr>
              <a:t>, рідному місті Срініваса Рамануджана.</a:t>
            </a:r>
          </a:p>
          <a:p>
            <a:pPr marL="0" indent="0" algn="just">
              <a:lnSpc>
                <a:spcPct val="120000"/>
              </a:lnSpc>
              <a:spcBef>
                <a:spcPts val="0"/>
              </a:spcBef>
              <a:buNone/>
            </a:pPr>
            <a:r>
              <a:rPr lang="uk-UA" noProof="1" smtClean="0">
                <a:solidFill>
                  <a:schemeClr val="tx2">
                    <a:lumMod val="85000"/>
                    <a:lumOff val="15000"/>
                  </a:schemeClr>
                </a:solidFill>
              </a:rPr>
              <a:t>У 2019 році Марина В'язовська зі своєю командою розв'язала математичне рівняння, яке визначає, як розміщується у 8- та 24-вимірних просторах нескінченна кількість точок, що відштовхуються одна від одної.</a:t>
            </a:r>
          </a:p>
          <a:p>
            <a:pPr marL="0" indent="0" algn="just">
              <a:lnSpc>
                <a:spcPct val="120000"/>
              </a:lnSpc>
              <a:spcBef>
                <a:spcPts val="0"/>
              </a:spcBef>
              <a:buNone/>
            </a:pPr>
            <a:endParaRPr lang="uk-UA" noProof="1">
              <a:solidFill>
                <a:schemeClr val="tx2">
                  <a:lumMod val="85000"/>
                  <a:lumOff val="15000"/>
                </a:schemeClr>
              </a:solidFill>
            </a:endParaRPr>
          </a:p>
        </p:txBody>
      </p:sp>
      <p:pic>
        <p:nvPicPr>
          <p:cNvPr id="3074" name="Picture 2" descr="Maryna Vazovska MFO 2013 cr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2014" y="1181149"/>
            <a:ext cx="3537909" cy="282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681871" y="4293096"/>
            <a:ext cx="2144177" cy="369332"/>
          </a:xfrm>
          <a:prstGeom prst="rect">
            <a:avLst/>
          </a:prstGeom>
        </p:spPr>
        <p:txBody>
          <a:bodyPr wrap="none">
            <a:spAutoFit/>
          </a:bodyPr>
          <a:lstStyle/>
          <a:p>
            <a:r>
              <a:rPr lang="uk-UA" dirty="0">
                <a:solidFill>
                  <a:srgbClr val="202122"/>
                </a:solidFill>
                <a:latin typeface="Arial" panose="020B0604020202020204" pitchFamily="34" charset="0"/>
              </a:rPr>
              <a:t> </a:t>
            </a:r>
            <a:r>
              <a:rPr lang="uk-UA" dirty="0">
                <a:solidFill>
                  <a:srgbClr val="0645AD"/>
                </a:solidFill>
                <a:latin typeface="Arial" panose="020B0604020202020204" pitchFamily="34" charset="0"/>
                <a:hlinkClick r:id="rId6" tooltip="2 листопада"/>
              </a:rPr>
              <a:t>2 листопада</a:t>
            </a:r>
            <a:r>
              <a:rPr lang="uk-UA" dirty="0">
                <a:solidFill>
                  <a:srgbClr val="202122"/>
                </a:solidFill>
                <a:latin typeface="Arial" panose="020B0604020202020204" pitchFamily="34" charset="0"/>
              </a:rPr>
              <a:t> </a:t>
            </a:r>
            <a:r>
              <a:rPr lang="uk-UA" u="sng" dirty="0">
                <a:solidFill>
                  <a:srgbClr val="FAA700"/>
                </a:solidFill>
                <a:latin typeface="Arial" panose="020B0604020202020204" pitchFamily="34" charset="0"/>
                <a:hlinkClick r:id="rId7"/>
              </a:rPr>
              <a:t>1984</a:t>
            </a:r>
            <a:endParaRPr lang="uk-U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Математика 16 х 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82_TF02787947.potx" id="{3964D7A7-1B85-4031-AAD6-1B50F98CF473}" vid="{CAF00616-F4D4-4454-9A4A-5919532F2D53}"/>
    </a:ext>
  </a:extLst>
</a:theme>
</file>

<file path=ppt/theme/theme2.xml><?xml version="1.0" encoding="utf-8"?>
<a:theme xmlns:a="http://schemas.openxmlformats.org/drawingml/2006/main" name="Тема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по математике с символом Пи (широкоэкранный формат)</Template>
  <TotalTime>947</TotalTime>
  <Words>1122</Words>
  <Application>Microsoft Office PowerPoint</Application>
  <PresentationFormat>Довільний</PresentationFormat>
  <Paragraphs>73</Paragraphs>
  <Slides>10</Slides>
  <Notes>8</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10</vt:i4>
      </vt:variant>
    </vt:vector>
  </HeadingPairs>
  <TitlesOfParts>
    <vt:vector size="15" baseType="lpstr">
      <vt:lpstr>Arial</vt:lpstr>
      <vt:lpstr>Calibri</vt:lpstr>
      <vt:lpstr>Euphemia</vt:lpstr>
      <vt:lpstr>Times New Roman</vt:lpstr>
      <vt:lpstr>Математика 16 х 9</vt:lpstr>
      <vt:lpstr>Жінки-математики в колі часу</vt:lpstr>
      <vt:lpstr>Презентація PowerPoint</vt:lpstr>
      <vt:lpstr>Авгу́ста А́да Кі́нґ, графи́ня Лавле́йс </vt:lpstr>
      <vt:lpstr>Софія Олександрівна Яновська  31 січня 1896 – 24 жовтня 1966  </vt:lpstr>
      <vt:lpstr> </vt:lpstr>
      <vt:lpstr>Олена Казимирчак-Полонська  (1902 – 1992)  </vt:lpstr>
      <vt:lpstr> </vt:lpstr>
      <vt:lpstr>Ніна Опанасівна Вірченко 5 травня 1930</vt:lpstr>
      <vt:lpstr>МАРИНА СЕРГІЇВНА В'ЯЗОВСЬКА </vt:lpstr>
      <vt:lpstr>Катерина Терлецька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 це цікаво</dc:title>
  <dc:creator>Володіна Людмила Валеріївна</dc:creator>
  <cp:lastModifiedBy>Admin</cp:lastModifiedBy>
  <cp:revision>23</cp:revision>
  <dcterms:created xsi:type="dcterms:W3CDTF">2021-11-16T14:34:40Z</dcterms:created>
  <dcterms:modified xsi:type="dcterms:W3CDTF">2021-11-19T10:28:55Z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