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74" r:id="rId4"/>
    <p:sldId id="272" r:id="rId5"/>
    <p:sldId id="273"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60"/>
  </p:normalViewPr>
  <p:slideViewPr>
    <p:cSldViewPr>
      <p:cViewPr varScale="1">
        <p:scale>
          <a:sx n="61" d="100"/>
          <a:sy n="61" d="100"/>
        </p:scale>
        <p:origin x="-1363"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860CE7A-D64C-4FDE-B66A-961EA9F0D016}"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F169F2-9EA8-4C42-B03A-66446918E62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860CE7A-D64C-4FDE-B66A-961EA9F0D016}"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F169F2-9EA8-4C42-B03A-66446918E62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860CE7A-D64C-4FDE-B66A-961EA9F0D016}"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F169F2-9EA8-4C42-B03A-66446918E623}"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860CE7A-D64C-4FDE-B66A-961EA9F0D016}"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F169F2-9EA8-4C42-B03A-66446918E623}"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60CE7A-D64C-4FDE-B66A-961EA9F0D016}"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F169F2-9EA8-4C42-B03A-66446918E62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860CE7A-D64C-4FDE-B66A-961EA9F0D016}" type="datetimeFigureOut">
              <a:rPr lang="ru-RU" smtClean="0"/>
              <a:t>25.11.2015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F169F2-9EA8-4C42-B03A-66446918E623}"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860CE7A-D64C-4FDE-B66A-961EA9F0D016}" type="datetimeFigureOut">
              <a:rPr lang="ru-RU" smtClean="0"/>
              <a:t>25.11.2015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5F169F2-9EA8-4C42-B03A-66446918E62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860CE7A-D64C-4FDE-B66A-961EA9F0D016}" type="datetimeFigureOut">
              <a:rPr lang="ru-RU" smtClean="0"/>
              <a:t>25.11.2015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5F169F2-9EA8-4C42-B03A-66446918E62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860CE7A-D64C-4FDE-B66A-961EA9F0D016}" type="datetimeFigureOut">
              <a:rPr lang="ru-RU" smtClean="0"/>
              <a:t>25.11.2015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5F169F2-9EA8-4C42-B03A-66446918E62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860CE7A-D64C-4FDE-B66A-961EA9F0D016}" type="datetimeFigureOut">
              <a:rPr lang="ru-RU" smtClean="0"/>
              <a:t>25.11.2015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F169F2-9EA8-4C42-B03A-66446918E623}"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60CE7A-D64C-4FDE-B66A-961EA9F0D016}" type="datetimeFigureOut">
              <a:rPr lang="ru-RU" smtClean="0"/>
              <a:t>25.11.2015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F169F2-9EA8-4C42-B03A-66446918E623}"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860CE7A-D64C-4FDE-B66A-961EA9F0D016}" type="datetimeFigureOut">
              <a:rPr lang="ru-RU" smtClean="0"/>
              <a:t>25.11.2015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5F169F2-9EA8-4C42-B03A-66446918E623}"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92696"/>
            <a:ext cx="7772400" cy="1512168"/>
          </a:xfrm>
        </p:spPr>
        <p:txBody>
          <a:bodyPr>
            <a:normAutofit/>
          </a:bodyPr>
          <a:lstStyle/>
          <a:p>
            <a:r>
              <a:rPr lang="ru-RU" sz="2800" b="1" dirty="0" err="1"/>
              <a:t>Проблеми</a:t>
            </a:r>
            <a:r>
              <a:rPr lang="ru-RU" sz="2800" b="1" dirty="0"/>
              <a:t> </a:t>
            </a:r>
            <a:r>
              <a:rPr lang="ru-RU" sz="2800" b="1" dirty="0" err="1"/>
              <a:t>зайнятості</a:t>
            </a:r>
            <a:r>
              <a:rPr lang="ru-RU" sz="2800" b="1" dirty="0"/>
              <a:t> і </a:t>
            </a:r>
            <a:r>
              <a:rPr lang="ru-RU" sz="2800" b="1" dirty="0" err="1"/>
              <a:t>працевлаштування</a:t>
            </a:r>
            <a:r>
              <a:rPr lang="ru-RU" sz="2800" b="1" dirty="0"/>
              <a:t> </a:t>
            </a:r>
            <a:r>
              <a:rPr lang="ru-RU" sz="2800" b="1" dirty="0" err="1"/>
              <a:t>інвалідів</a:t>
            </a:r>
            <a:r>
              <a:rPr lang="ru-RU" sz="2800" b="1" dirty="0"/>
              <a:t> в </a:t>
            </a:r>
            <a:r>
              <a:rPr lang="ru-RU" sz="2800" b="1" dirty="0" err="1"/>
              <a:t>умовах</a:t>
            </a:r>
            <a:r>
              <a:rPr lang="ru-RU" sz="2800" b="1" dirty="0"/>
              <a:t> </a:t>
            </a:r>
            <a:r>
              <a:rPr lang="ru-RU" sz="2800" b="1" dirty="0" err="1"/>
              <a:t>сучасного</a:t>
            </a:r>
            <a:r>
              <a:rPr lang="ru-RU" sz="2800" b="1" dirty="0"/>
              <a:t> </a:t>
            </a:r>
            <a:r>
              <a:rPr lang="ru-RU" sz="2800" b="1" dirty="0" err="1"/>
              <a:t>суспільства</a:t>
            </a:r>
            <a:endParaRPr lang="ru-RU" sz="2800" dirty="0"/>
          </a:p>
        </p:txBody>
      </p:sp>
      <p:sp>
        <p:nvSpPr>
          <p:cNvPr id="3" name="Подзаголовок 2"/>
          <p:cNvSpPr>
            <a:spLocks noGrp="1"/>
          </p:cNvSpPr>
          <p:nvPr>
            <p:ph type="subTitle" idx="1"/>
          </p:nvPr>
        </p:nvSpPr>
        <p:spPr>
          <a:xfrm>
            <a:off x="4644008" y="4005064"/>
            <a:ext cx="3312368" cy="1440160"/>
          </a:xfrm>
        </p:spPr>
        <p:txBody>
          <a:bodyPr>
            <a:normAutofit/>
          </a:bodyPr>
          <a:lstStyle/>
          <a:p>
            <a:r>
              <a:rPr lang="ru-RU" dirty="0" smtClean="0"/>
              <a:t>Студентки 1-го курсу</a:t>
            </a:r>
          </a:p>
          <a:p>
            <a:r>
              <a:rPr lang="ru-RU" dirty="0" smtClean="0"/>
              <a:t>Спец</a:t>
            </a:r>
            <a:r>
              <a:rPr lang="en-US" dirty="0" smtClean="0"/>
              <a:t>i</a:t>
            </a:r>
            <a:r>
              <a:rPr lang="ru-RU" dirty="0" err="1" smtClean="0"/>
              <a:t>альност</a:t>
            </a:r>
            <a:r>
              <a:rPr lang="en-US" dirty="0" smtClean="0"/>
              <a:t>i</a:t>
            </a:r>
            <a:r>
              <a:rPr lang="ru-RU" dirty="0" smtClean="0"/>
              <a:t>: ЗЛ</a:t>
            </a:r>
            <a:endParaRPr lang="en-US" dirty="0" smtClean="0"/>
          </a:p>
          <a:p>
            <a:r>
              <a:rPr lang="ru-RU" dirty="0" smtClean="0"/>
              <a:t>С</a:t>
            </a:r>
            <a:r>
              <a:rPr lang="en-US" dirty="0" smtClean="0"/>
              <a:t>i</a:t>
            </a:r>
            <a:r>
              <a:rPr lang="ru-RU" dirty="0" err="1" smtClean="0"/>
              <a:t>бової</a:t>
            </a:r>
            <a:r>
              <a:rPr lang="ru-RU" dirty="0" smtClean="0"/>
              <a:t> </a:t>
            </a:r>
            <a:r>
              <a:rPr lang="ru-RU" dirty="0" err="1" smtClean="0"/>
              <a:t>Ам</a:t>
            </a:r>
            <a:r>
              <a:rPr lang="en-US" dirty="0" smtClean="0"/>
              <a:t>i</a:t>
            </a:r>
            <a:r>
              <a:rPr lang="ru-RU" dirty="0" smtClean="0"/>
              <a:t>ни</a:t>
            </a:r>
            <a:endParaRPr lang="ru-RU" dirty="0"/>
          </a:p>
        </p:txBody>
      </p:sp>
    </p:spTree>
    <p:extLst>
      <p:ext uri="{BB962C8B-B14F-4D97-AF65-F5344CB8AC3E}">
        <p14:creationId xmlns:p14="http://schemas.microsoft.com/office/powerpoint/2010/main" val="268877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420888"/>
            <a:ext cx="6135511" cy="3744416"/>
          </a:xfrm>
        </p:spPr>
      </p:pic>
      <p:sp>
        <p:nvSpPr>
          <p:cNvPr id="3" name="Заголовок 2"/>
          <p:cNvSpPr>
            <a:spLocks noGrp="1"/>
          </p:cNvSpPr>
          <p:nvPr>
            <p:ph type="title"/>
          </p:nvPr>
        </p:nvSpPr>
        <p:spPr/>
        <p:txBody>
          <a:bodyPr>
            <a:noAutofit/>
          </a:bodyPr>
          <a:lstStyle/>
          <a:p>
            <a:r>
              <a:rPr lang="ru-RU" sz="1800" dirty="0" err="1"/>
              <a:t>Декларація</a:t>
            </a:r>
            <a:r>
              <a:rPr lang="ru-RU" sz="1800" dirty="0"/>
              <a:t> про права </a:t>
            </a:r>
            <a:r>
              <a:rPr lang="ru-RU" sz="1800" dirty="0" err="1"/>
              <a:t>інвалідів</a:t>
            </a:r>
            <a:r>
              <a:rPr lang="ru-RU" sz="1800" dirty="0"/>
              <a:t> </a:t>
            </a:r>
            <a:r>
              <a:rPr lang="ru-RU" sz="1800" dirty="0" err="1"/>
              <a:t>від</a:t>
            </a:r>
            <a:r>
              <a:rPr lang="ru-RU" sz="1800" dirty="0"/>
              <a:t> 9 </a:t>
            </a:r>
            <a:r>
              <a:rPr lang="ru-RU" sz="1800" dirty="0" err="1"/>
              <a:t>грудня</a:t>
            </a:r>
            <a:r>
              <a:rPr lang="ru-RU" sz="1800" dirty="0"/>
              <a:t> 1975 року </a:t>
            </a:r>
            <a:r>
              <a:rPr lang="ru-RU" sz="1800" dirty="0" err="1"/>
              <a:t>закріпила</a:t>
            </a:r>
            <a:r>
              <a:rPr lang="ru-RU" sz="1800" dirty="0"/>
              <a:t> у п. 3, </a:t>
            </a:r>
            <a:r>
              <a:rPr lang="ru-RU" sz="1800" dirty="0" err="1"/>
              <a:t>що</a:t>
            </a:r>
            <a:r>
              <a:rPr lang="ru-RU" sz="1800" dirty="0"/>
              <a:t> </a:t>
            </a:r>
            <a:r>
              <a:rPr lang="ru-RU" sz="1800" dirty="0" err="1"/>
              <a:t>інваліди</a:t>
            </a:r>
            <a:r>
              <a:rPr lang="ru-RU" sz="1800" dirty="0"/>
              <a:t> </a:t>
            </a:r>
            <a:r>
              <a:rPr lang="ru-RU" sz="1800" dirty="0" err="1"/>
              <a:t>мають</a:t>
            </a:r>
            <a:r>
              <a:rPr lang="ru-RU" sz="1800" dirty="0"/>
              <a:t> </a:t>
            </a:r>
            <a:r>
              <a:rPr lang="ru-RU" sz="1800" dirty="0" err="1"/>
              <a:t>ті</a:t>
            </a:r>
            <a:r>
              <a:rPr lang="ru-RU" sz="1800" dirty="0"/>
              <a:t> ж </a:t>
            </a:r>
            <a:r>
              <a:rPr lang="ru-RU" sz="1800" dirty="0" err="1"/>
              <a:t>громадянські</a:t>
            </a:r>
            <a:r>
              <a:rPr lang="ru-RU" sz="1800" dirty="0"/>
              <a:t> та </a:t>
            </a:r>
            <a:r>
              <a:rPr lang="ru-RU" sz="1800" dirty="0" err="1"/>
              <a:t>політичні</a:t>
            </a:r>
            <a:r>
              <a:rPr lang="ru-RU" sz="1800" dirty="0"/>
              <a:t> права, </a:t>
            </a:r>
            <a:r>
              <a:rPr lang="ru-RU" sz="1800" dirty="0" err="1"/>
              <a:t>що</a:t>
            </a:r>
            <a:r>
              <a:rPr lang="ru-RU" sz="1800" dirty="0"/>
              <a:t> й </a:t>
            </a:r>
            <a:r>
              <a:rPr lang="ru-RU" sz="1800" dirty="0" err="1"/>
              <a:t>інші</a:t>
            </a:r>
            <a:r>
              <a:rPr lang="ru-RU" sz="1800" dirty="0"/>
              <a:t> особи. В першу </a:t>
            </a:r>
            <a:r>
              <a:rPr lang="ru-RU" sz="1800" dirty="0" err="1"/>
              <a:t>чергу</a:t>
            </a:r>
            <a:r>
              <a:rPr lang="ru-RU" sz="1800" dirty="0"/>
              <a:t> </a:t>
            </a:r>
            <a:r>
              <a:rPr lang="ru-RU" sz="1800" dirty="0" err="1"/>
              <a:t>інваліди</a:t>
            </a:r>
            <a:r>
              <a:rPr lang="ru-RU" sz="1800" dirty="0"/>
              <a:t> </a:t>
            </a:r>
            <a:r>
              <a:rPr lang="ru-RU" sz="1800" dirty="0" err="1"/>
              <a:t>мають</a:t>
            </a:r>
            <a:r>
              <a:rPr lang="ru-RU" sz="1800" dirty="0"/>
              <a:t> право на </a:t>
            </a:r>
            <a:r>
              <a:rPr lang="ru-RU" sz="1800" dirty="0" err="1"/>
              <a:t>економічний</a:t>
            </a:r>
            <a:r>
              <a:rPr lang="ru-RU" sz="1800" dirty="0"/>
              <a:t> та </a:t>
            </a:r>
            <a:r>
              <a:rPr lang="ru-RU" sz="1800" dirty="0" err="1"/>
              <a:t>соціальний</a:t>
            </a:r>
            <a:r>
              <a:rPr lang="ru-RU" sz="1800" dirty="0"/>
              <a:t> </a:t>
            </a:r>
            <a:r>
              <a:rPr lang="ru-RU" sz="1800" dirty="0" err="1"/>
              <a:t>захист</a:t>
            </a:r>
            <a:r>
              <a:rPr lang="ru-RU" sz="1800" dirty="0"/>
              <a:t>, </a:t>
            </a:r>
            <a:r>
              <a:rPr lang="ru-RU" sz="1800" dirty="0" err="1"/>
              <a:t>задовільний</a:t>
            </a:r>
            <a:r>
              <a:rPr lang="ru-RU" sz="1800" dirty="0"/>
              <a:t> </a:t>
            </a:r>
            <a:r>
              <a:rPr lang="ru-RU" sz="1800" dirty="0" err="1"/>
              <a:t>рівень</a:t>
            </a:r>
            <a:r>
              <a:rPr lang="ru-RU" sz="1800" dirty="0"/>
              <a:t> </a:t>
            </a:r>
            <a:r>
              <a:rPr lang="ru-RU" sz="1800" dirty="0" err="1"/>
              <a:t>життя</a:t>
            </a:r>
            <a:r>
              <a:rPr lang="ru-RU" sz="1800" dirty="0"/>
              <a:t>, з </a:t>
            </a:r>
            <a:r>
              <a:rPr lang="ru-RU" sz="1800" dirty="0" err="1"/>
              <a:t>урахуванням</a:t>
            </a:r>
            <a:r>
              <a:rPr lang="ru-RU" sz="1800" dirty="0"/>
              <a:t> </a:t>
            </a:r>
            <a:r>
              <a:rPr lang="ru-RU" sz="1800" dirty="0" err="1"/>
              <a:t>їх</a:t>
            </a:r>
            <a:r>
              <a:rPr lang="ru-RU" sz="1800" dirty="0"/>
              <a:t> </a:t>
            </a:r>
            <a:r>
              <a:rPr lang="ru-RU" sz="1800" dirty="0" err="1"/>
              <a:t>особливих</a:t>
            </a:r>
            <a:r>
              <a:rPr lang="ru-RU" sz="1800" dirty="0"/>
              <a:t> потреб на кожному </a:t>
            </a:r>
            <a:r>
              <a:rPr lang="ru-RU" sz="1800" dirty="0" err="1"/>
              <a:t>рівні</a:t>
            </a:r>
            <a:r>
              <a:rPr lang="ru-RU" sz="1800" dirty="0"/>
              <a:t> </a:t>
            </a:r>
            <a:r>
              <a:rPr lang="ru-RU" sz="1800" dirty="0" err="1"/>
              <a:t>економічного</a:t>
            </a:r>
            <a:r>
              <a:rPr lang="ru-RU" sz="1800" dirty="0"/>
              <a:t> та </a:t>
            </a:r>
            <a:r>
              <a:rPr lang="ru-RU" sz="1800" dirty="0" err="1"/>
              <a:t>соціального</a:t>
            </a:r>
            <a:r>
              <a:rPr lang="ru-RU" sz="1800" dirty="0"/>
              <a:t> </a:t>
            </a:r>
            <a:r>
              <a:rPr lang="ru-RU" sz="1800" dirty="0" err="1"/>
              <a:t>планування</a:t>
            </a:r>
            <a:r>
              <a:rPr lang="ru-RU" sz="1800" dirty="0"/>
              <a:t> [1, п. 3].</a:t>
            </a:r>
          </a:p>
        </p:txBody>
      </p:sp>
    </p:spTree>
    <p:extLst>
      <p:ext uri="{BB962C8B-B14F-4D97-AF65-F5344CB8AC3E}">
        <p14:creationId xmlns:p14="http://schemas.microsoft.com/office/powerpoint/2010/main" val="3377125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420888"/>
            <a:ext cx="5400600" cy="3811265"/>
          </a:xfrm>
        </p:spPr>
      </p:pic>
      <p:sp>
        <p:nvSpPr>
          <p:cNvPr id="3" name="Заголовок 2"/>
          <p:cNvSpPr>
            <a:spLocks noGrp="1"/>
          </p:cNvSpPr>
          <p:nvPr>
            <p:ph type="title"/>
          </p:nvPr>
        </p:nvSpPr>
        <p:spPr>
          <a:xfrm>
            <a:off x="179512" y="116632"/>
            <a:ext cx="8964488" cy="1944216"/>
          </a:xfrm>
        </p:spPr>
        <p:txBody>
          <a:bodyPr>
            <a:normAutofit/>
          </a:bodyPr>
          <a:lstStyle/>
          <a:p>
            <a:r>
              <a:rPr lang="ru-RU" sz="1600" dirty="0" err="1"/>
              <a:t>Сучасна</a:t>
            </a:r>
            <a:r>
              <a:rPr lang="ru-RU" sz="1600" dirty="0"/>
              <a:t> </a:t>
            </a:r>
            <a:r>
              <a:rPr lang="ru-RU" sz="1600" dirty="0" err="1"/>
              <a:t>політика</a:t>
            </a:r>
            <a:r>
              <a:rPr lang="ru-RU" sz="1600" dirty="0"/>
              <a:t> </a:t>
            </a:r>
            <a:r>
              <a:rPr lang="ru-RU" sz="1600" dirty="0" err="1"/>
              <a:t>держави</a:t>
            </a:r>
            <a:r>
              <a:rPr lang="ru-RU" sz="1600" dirty="0"/>
              <a:t>, </a:t>
            </a:r>
            <a:r>
              <a:rPr lang="ru-RU" sz="1600" dirty="0" err="1"/>
              <a:t>що</a:t>
            </a:r>
            <a:r>
              <a:rPr lang="ru-RU" sz="1600" dirty="0"/>
              <a:t> </a:t>
            </a:r>
            <a:r>
              <a:rPr lang="ru-RU" sz="1600" dirty="0" err="1"/>
              <a:t>спрямована</a:t>
            </a:r>
            <a:r>
              <a:rPr lang="ru-RU" sz="1600" dirty="0"/>
              <a:t> на </a:t>
            </a:r>
            <a:r>
              <a:rPr lang="ru-RU" sz="1600" dirty="0" err="1"/>
              <a:t>соціальний</a:t>
            </a:r>
            <a:r>
              <a:rPr lang="ru-RU" sz="1600" dirty="0"/>
              <a:t> </a:t>
            </a:r>
            <a:r>
              <a:rPr lang="ru-RU" sz="1600" dirty="0" err="1"/>
              <a:t>захист</a:t>
            </a:r>
            <a:r>
              <a:rPr lang="ru-RU" sz="1600" dirty="0"/>
              <a:t> </a:t>
            </a:r>
            <a:r>
              <a:rPr lang="ru-RU" sz="1600" dirty="0" err="1"/>
              <a:t>інвалідів</a:t>
            </a:r>
            <a:r>
              <a:rPr lang="ru-RU" sz="1600" dirty="0"/>
              <a:t> </a:t>
            </a:r>
            <a:r>
              <a:rPr lang="ru-RU" sz="1600" dirty="0" err="1"/>
              <a:t>включає</a:t>
            </a:r>
            <a:r>
              <a:rPr lang="ru-RU" sz="1600" dirty="0"/>
              <a:t> в себе низку </a:t>
            </a:r>
            <a:r>
              <a:rPr lang="ru-RU" sz="1600" dirty="0" err="1"/>
              <a:t>заходів</a:t>
            </a:r>
            <a:r>
              <a:rPr lang="ru-RU" sz="1600" dirty="0"/>
              <a:t>, </a:t>
            </a:r>
            <a:r>
              <a:rPr lang="ru-RU" sz="1600" dirty="0" err="1"/>
              <a:t>зокрема</a:t>
            </a:r>
            <a:r>
              <a:rPr lang="ru-RU" sz="1600" dirty="0"/>
              <a:t> </a:t>
            </a:r>
            <a:r>
              <a:rPr lang="ru-RU" sz="1600" dirty="0" err="1"/>
              <a:t>гарантування</a:t>
            </a:r>
            <a:r>
              <a:rPr lang="ru-RU" sz="1600" dirty="0"/>
              <a:t> державою </a:t>
            </a:r>
            <a:r>
              <a:rPr lang="ru-RU" sz="1600" dirty="0" err="1"/>
              <a:t>дотримання</a:t>
            </a:r>
            <a:r>
              <a:rPr lang="ru-RU" sz="1600" dirty="0"/>
              <a:t> </a:t>
            </a:r>
            <a:r>
              <a:rPr lang="ru-RU" sz="1600" dirty="0" err="1"/>
              <a:t>соціальних</a:t>
            </a:r>
            <a:r>
              <a:rPr lang="ru-RU" sz="1600" dirty="0"/>
              <a:t> </a:t>
            </a:r>
            <a:r>
              <a:rPr lang="ru-RU" sz="1600" dirty="0" err="1"/>
              <a:t>стандартів</a:t>
            </a:r>
            <a:r>
              <a:rPr lang="ru-RU" sz="1600" dirty="0"/>
              <a:t> у </a:t>
            </a:r>
            <a:r>
              <a:rPr lang="ru-RU" sz="1600" dirty="0" err="1"/>
              <a:t>матеріальному</a:t>
            </a:r>
            <a:r>
              <a:rPr lang="ru-RU" sz="1600" dirty="0"/>
              <a:t> </a:t>
            </a:r>
            <a:r>
              <a:rPr lang="ru-RU" sz="1600" dirty="0" err="1"/>
              <a:t>забезпеченні</a:t>
            </a:r>
            <a:r>
              <a:rPr lang="ru-RU" sz="1600" dirty="0"/>
              <a:t> </a:t>
            </a:r>
            <a:r>
              <a:rPr lang="ru-RU" sz="1600" dirty="0" err="1"/>
              <a:t>інвалідів</a:t>
            </a:r>
            <a:r>
              <a:rPr lang="ru-RU" sz="1600" dirty="0"/>
              <a:t>; </a:t>
            </a:r>
            <a:r>
              <a:rPr lang="ru-RU" sz="1600" dirty="0" err="1"/>
              <a:t>створення</a:t>
            </a:r>
            <a:r>
              <a:rPr lang="ru-RU" sz="1600" dirty="0"/>
              <a:t> для них </a:t>
            </a:r>
            <a:r>
              <a:rPr lang="ru-RU" sz="1600" dirty="0" err="1"/>
              <a:t>безперешкодного</a:t>
            </a:r>
            <a:r>
              <a:rPr lang="ru-RU" sz="1600" dirty="0"/>
              <a:t> </a:t>
            </a:r>
            <a:r>
              <a:rPr lang="ru-RU" sz="1600" dirty="0" err="1"/>
              <a:t>середовища</a:t>
            </a:r>
            <a:r>
              <a:rPr lang="ru-RU" sz="1600" dirty="0"/>
              <a:t> [6, с. 3]. В той же час </a:t>
            </a:r>
            <a:r>
              <a:rPr lang="ru-RU" sz="1600" dirty="0" err="1"/>
              <a:t>відомо</a:t>
            </a:r>
            <a:r>
              <a:rPr lang="ru-RU" sz="1600" dirty="0"/>
              <a:t>, </a:t>
            </a:r>
            <a:r>
              <a:rPr lang="ru-RU" sz="1600" dirty="0" err="1"/>
              <a:t>що</a:t>
            </a:r>
            <a:r>
              <a:rPr lang="ru-RU" sz="1600" dirty="0"/>
              <a:t> </a:t>
            </a:r>
            <a:r>
              <a:rPr lang="ru-RU" sz="1600" dirty="0" err="1"/>
              <a:t>саме</a:t>
            </a:r>
            <a:r>
              <a:rPr lang="ru-RU" sz="1600" dirty="0"/>
              <a:t> </a:t>
            </a:r>
            <a:r>
              <a:rPr lang="ru-RU" sz="1600" dirty="0" err="1"/>
              <a:t>праця</a:t>
            </a:r>
            <a:r>
              <a:rPr lang="ru-RU" sz="1600" dirty="0"/>
              <a:t> «</a:t>
            </a:r>
            <a:r>
              <a:rPr lang="ru-RU" sz="1600" dirty="0" err="1"/>
              <a:t>повертає</a:t>
            </a:r>
            <a:r>
              <a:rPr lang="ru-RU" sz="1600" dirty="0"/>
              <a:t> особу до </a:t>
            </a:r>
            <a:r>
              <a:rPr lang="ru-RU" sz="1600" dirty="0" err="1"/>
              <a:t>життя</a:t>
            </a:r>
            <a:r>
              <a:rPr lang="ru-RU" sz="1600" dirty="0"/>
              <a:t>» і тому </a:t>
            </a:r>
            <a:r>
              <a:rPr lang="ru-RU" sz="1600" dirty="0" err="1"/>
              <a:t>працевлаштування</a:t>
            </a:r>
            <a:r>
              <a:rPr lang="ru-RU" sz="1600" dirty="0"/>
              <a:t> є </a:t>
            </a:r>
            <a:r>
              <a:rPr lang="ru-RU" sz="1600" dirty="0" err="1"/>
              <a:t>важливим</a:t>
            </a:r>
            <a:r>
              <a:rPr lang="ru-RU" sz="1600" dirty="0"/>
              <a:t> </a:t>
            </a:r>
            <a:r>
              <a:rPr lang="ru-RU" sz="1600" dirty="0" err="1"/>
              <a:t>етапом</a:t>
            </a:r>
            <a:r>
              <a:rPr lang="ru-RU" sz="1600" dirty="0"/>
              <a:t> </a:t>
            </a:r>
            <a:r>
              <a:rPr lang="ru-RU" sz="1600" dirty="0" err="1"/>
              <a:t>адаптації</a:t>
            </a:r>
            <a:r>
              <a:rPr lang="ru-RU" sz="1600" dirty="0"/>
              <a:t> особи до </a:t>
            </a:r>
            <a:r>
              <a:rPr lang="ru-RU" sz="1600" dirty="0" err="1"/>
              <a:t>суспільства</a:t>
            </a:r>
            <a:r>
              <a:rPr lang="ru-RU" sz="1600" dirty="0"/>
              <a:t>, </a:t>
            </a:r>
            <a:r>
              <a:rPr lang="ru-RU" sz="1600" dirty="0" err="1"/>
              <a:t>професійної</a:t>
            </a:r>
            <a:r>
              <a:rPr lang="ru-RU" sz="1600" dirty="0"/>
              <a:t> </a:t>
            </a:r>
            <a:r>
              <a:rPr lang="ru-RU" sz="1600" dirty="0" err="1"/>
              <a:t>реабілітації</a:t>
            </a:r>
            <a:r>
              <a:rPr lang="ru-RU" sz="1600" dirty="0"/>
              <a:t> </a:t>
            </a:r>
            <a:r>
              <a:rPr lang="ru-RU" sz="1600" dirty="0" err="1"/>
              <a:t>інваліда</a:t>
            </a:r>
            <a:r>
              <a:rPr lang="ru-RU" sz="1600" dirty="0"/>
              <a:t>. </a:t>
            </a:r>
            <a:r>
              <a:rPr lang="ru-RU" sz="1600" dirty="0" err="1"/>
              <a:t>Це</a:t>
            </a:r>
            <a:r>
              <a:rPr lang="ru-RU" sz="1600" dirty="0"/>
              <a:t> </a:t>
            </a:r>
            <a:r>
              <a:rPr lang="ru-RU" sz="1600" dirty="0" err="1"/>
              <a:t>забезпечить</a:t>
            </a:r>
            <a:r>
              <a:rPr lang="ru-RU" sz="1600" dirty="0"/>
              <a:t> </a:t>
            </a:r>
            <a:r>
              <a:rPr lang="ru-RU" sz="1600" dirty="0" err="1"/>
              <a:t>особі</a:t>
            </a:r>
            <a:r>
              <a:rPr lang="ru-RU" sz="1600" dirty="0"/>
              <a:t> не </a:t>
            </a:r>
            <a:r>
              <a:rPr lang="ru-RU" sz="1600" dirty="0" err="1"/>
              <a:t>лише</a:t>
            </a:r>
            <a:r>
              <a:rPr lang="ru-RU" sz="1600" dirty="0"/>
              <a:t> </a:t>
            </a:r>
            <a:r>
              <a:rPr lang="ru-RU" sz="1600" dirty="0" err="1"/>
              <a:t>належний</a:t>
            </a:r>
            <a:r>
              <a:rPr lang="ru-RU" sz="1600" dirty="0"/>
              <a:t> </a:t>
            </a:r>
            <a:r>
              <a:rPr lang="ru-RU" sz="1600" dirty="0" err="1"/>
              <a:t>матеріальний</a:t>
            </a:r>
            <a:r>
              <a:rPr lang="ru-RU" sz="1600" dirty="0"/>
              <a:t> </a:t>
            </a:r>
            <a:r>
              <a:rPr lang="ru-RU" sz="1600" dirty="0" err="1"/>
              <a:t>рівень</a:t>
            </a:r>
            <a:r>
              <a:rPr lang="ru-RU" sz="1600" dirty="0"/>
              <a:t> </a:t>
            </a:r>
            <a:r>
              <a:rPr lang="ru-RU" sz="1600" dirty="0" err="1"/>
              <a:t>життя</a:t>
            </a:r>
            <a:r>
              <a:rPr lang="ru-RU" sz="1600" dirty="0"/>
              <a:t>, а й </a:t>
            </a:r>
            <a:r>
              <a:rPr lang="ru-RU" sz="1600" dirty="0" err="1"/>
              <a:t>сприятиме</a:t>
            </a:r>
            <a:r>
              <a:rPr lang="ru-RU" sz="1600" dirty="0"/>
              <a:t> </a:t>
            </a:r>
            <a:r>
              <a:rPr lang="ru-RU" sz="1600" dirty="0" err="1"/>
              <a:t>поверненню</a:t>
            </a:r>
            <a:r>
              <a:rPr lang="ru-RU" sz="1600" dirty="0"/>
              <a:t> </a:t>
            </a:r>
            <a:r>
              <a:rPr lang="ru-RU" sz="1600" dirty="0" err="1"/>
              <a:t>соціальної</a:t>
            </a:r>
            <a:r>
              <a:rPr lang="ru-RU" sz="1600" dirty="0"/>
              <a:t> </a:t>
            </a:r>
            <a:r>
              <a:rPr lang="ru-RU" sz="1600" dirty="0" err="1"/>
              <a:t>активності</a:t>
            </a:r>
            <a:r>
              <a:rPr lang="ru-RU" sz="1600" dirty="0"/>
              <a:t> особи як </a:t>
            </a:r>
            <a:r>
              <a:rPr lang="ru-RU" sz="1600" dirty="0" err="1"/>
              <a:t>громадянина</a:t>
            </a:r>
            <a:r>
              <a:rPr lang="ru-RU" sz="1600" dirty="0"/>
              <a:t> </a:t>
            </a:r>
            <a:r>
              <a:rPr lang="ru-RU" sz="1600" dirty="0" err="1"/>
              <a:t>держави</a:t>
            </a:r>
            <a:r>
              <a:rPr lang="ru-RU" sz="1600" dirty="0"/>
              <a:t>.</a:t>
            </a:r>
          </a:p>
        </p:txBody>
      </p:sp>
    </p:spTree>
    <p:extLst>
      <p:ext uri="{BB962C8B-B14F-4D97-AF65-F5344CB8AC3E}">
        <p14:creationId xmlns:p14="http://schemas.microsoft.com/office/powerpoint/2010/main" val="735684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420888"/>
            <a:ext cx="5313318" cy="3779496"/>
          </a:xfrm>
        </p:spPr>
      </p:pic>
      <p:sp>
        <p:nvSpPr>
          <p:cNvPr id="3" name="Заголовок 2"/>
          <p:cNvSpPr>
            <a:spLocks noGrp="1"/>
          </p:cNvSpPr>
          <p:nvPr>
            <p:ph type="title"/>
          </p:nvPr>
        </p:nvSpPr>
        <p:spPr>
          <a:xfrm>
            <a:off x="323528" y="188640"/>
            <a:ext cx="8568952" cy="1800200"/>
          </a:xfrm>
        </p:spPr>
        <p:txBody>
          <a:bodyPr>
            <a:noAutofit/>
          </a:bodyPr>
          <a:lstStyle/>
          <a:p>
            <a:r>
              <a:rPr lang="ru-RU" sz="1600" dirty="0"/>
              <a:t>Держава </a:t>
            </a:r>
            <a:r>
              <a:rPr lang="ru-RU" sz="1600" dirty="0" err="1"/>
              <a:t>підтримує</a:t>
            </a:r>
            <a:r>
              <a:rPr lang="ru-RU" sz="1600" dirty="0"/>
              <a:t> </a:t>
            </a:r>
            <a:r>
              <a:rPr lang="ru-RU" sz="1600" dirty="0" err="1"/>
              <a:t>процес</a:t>
            </a:r>
            <a:r>
              <a:rPr lang="ru-RU" sz="1600" dirty="0"/>
              <a:t> </a:t>
            </a:r>
            <a:r>
              <a:rPr lang="ru-RU" sz="1600" dirty="0" err="1"/>
              <a:t>включення</a:t>
            </a:r>
            <a:r>
              <a:rPr lang="ru-RU" sz="1600" dirty="0"/>
              <a:t> </a:t>
            </a:r>
            <a:r>
              <a:rPr lang="ru-RU" sz="1600" dirty="0" err="1"/>
              <a:t>інвалідів</a:t>
            </a:r>
            <a:r>
              <a:rPr lang="ru-RU" sz="1600" dirty="0"/>
              <a:t> у </a:t>
            </a:r>
            <a:r>
              <a:rPr lang="ru-RU" sz="1600" dirty="0" err="1"/>
              <a:t>трудову</a:t>
            </a:r>
            <a:r>
              <a:rPr lang="ru-RU" sz="1600" dirty="0"/>
              <a:t> </a:t>
            </a:r>
            <a:r>
              <a:rPr lang="ru-RU" sz="1600" dirty="0" err="1"/>
              <a:t>діяльність</a:t>
            </a:r>
            <a:r>
              <a:rPr lang="ru-RU" sz="1600" dirty="0"/>
              <a:t>. </a:t>
            </a:r>
            <a:r>
              <a:rPr lang="ru-RU" sz="1600" dirty="0" err="1"/>
              <a:t>Така</a:t>
            </a:r>
            <a:r>
              <a:rPr lang="ru-RU" sz="1600" dirty="0"/>
              <a:t> </a:t>
            </a:r>
            <a:r>
              <a:rPr lang="ru-RU" sz="1600" dirty="0" err="1"/>
              <a:t>підтримка</a:t>
            </a:r>
            <a:r>
              <a:rPr lang="ru-RU" sz="1600" dirty="0"/>
              <a:t> </a:t>
            </a:r>
            <a:r>
              <a:rPr lang="ru-RU" sz="1600" dirty="0" err="1"/>
              <a:t>виражається</a:t>
            </a:r>
            <a:r>
              <a:rPr lang="ru-RU" sz="1600" dirty="0"/>
              <a:t> у </a:t>
            </a:r>
            <a:r>
              <a:rPr lang="ru-RU" sz="1600" dirty="0" err="1"/>
              <a:t>різних</a:t>
            </a:r>
            <a:r>
              <a:rPr lang="ru-RU" sz="1600" dirty="0"/>
              <a:t> заходах, </a:t>
            </a:r>
            <a:r>
              <a:rPr lang="ru-RU" sz="1600" dirty="0" err="1"/>
              <a:t>серед</a:t>
            </a:r>
            <a:r>
              <a:rPr lang="ru-RU" sz="1600" dirty="0"/>
              <a:t> них: </a:t>
            </a:r>
            <a:r>
              <a:rPr lang="ru-RU" sz="1600" dirty="0" err="1"/>
              <a:t>професійна</a:t>
            </a:r>
            <a:r>
              <a:rPr lang="ru-RU" sz="1600" dirty="0"/>
              <a:t> </a:t>
            </a:r>
            <a:r>
              <a:rPr lang="ru-RU" sz="1600" dirty="0" err="1"/>
              <a:t>підготовка</a:t>
            </a:r>
            <a:r>
              <a:rPr lang="ru-RU" sz="1600" dirty="0"/>
              <a:t>, </a:t>
            </a:r>
            <a:r>
              <a:rPr lang="ru-RU" sz="1600" dirty="0" err="1"/>
              <a:t>встановлення</a:t>
            </a:r>
            <a:r>
              <a:rPr lang="ru-RU" sz="1600" dirty="0"/>
              <a:t> </a:t>
            </a:r>
            <a:r>
              <a:rPr lang="ru-RU" sz="1600" dirty="0" err="1"/>
              <a:t>стимульованих</a:t>
            </a:r>
            <a:r>
              <a:rPr lang="ru-RU" sz="1600" dirty="0"/>
              <a:t> квот, </a:t>
            </a:r>
            <a:r>
              <a:rPr lang="ru-RU" sz="1600" dirty="0" err="1"/>
              <a:t>резервоване</a:t>
            </a:r>
            <a:r>
              <a:rPr lang="ru-RU" sz="1600" dirty="0"/>
              <a:t> </a:t>
            </a:r>
            <a:r>
              <a:rPr lang="ru-RU" sz="1600" dirty="0" err="1"/>
              <a:t>або</a:t>
            </a:r>
            <a:r>
              <a:rPr lang="ru-RU" sz="1600" dirty="0"/>
              <a:t> </a:t>
            </a:r>
            <a:r>
              <a:rPr lang="ru-RU" sz="1600" dirty="0" err="1"/>
              <a:t>цільове</a:t>
            </a:r>
            <a:r>
              <a:rPr lang="ru-RU" sz="1600" dirty="0"/>
              <a:t> </a:t>
            </a:r>
            <a:r>
              <a:rPr lang="ru-RU" sz="1600" dirty="0" err="1"/>
              <a:t>працевлаштування</a:t>
            </a:r>
            <a:r>
              <a:rPr lang="ru-RU" sz="1600" dirty="0"/>
              <a:t>, </a:t>
            </a:r>
            <a:r>
              <a:rPr lang="ru-RU" sz="1600" dirty="0" err="1"/>
              <a:t>надання</a:t>
            </a:r>
            <a:r>
              <a:rPr lang="ru-RU" sz="1600" dirty="0"/>
              <a:t> </a:t>
            </a:r>
            <a:r>
              <a:rPr lang="ru-RU" sz="1600" dirty="0" err="1"/>
              <a:t>позик</a:t>
            </a:r>
            <a:r>
              <a:rPr lang="ru-RU" sz="1600" dirty="0"/>
              <a:t> </a:t>
            </a:r>
            <a:r>
              <a:rPr lang="ru-RU" sz="1600" dirty="0" err="1"/>
              <a:t>або</a:t>
            </a:r>
            <a:r>
              <a:rPr lang="ru-RU" sz="1600" dirty="0"/>
              <a:t> </a:t>
            </a:r>
            <a:r>
              <a:rPr lang="ru-RU" sz="1600" dirty="0" err="1"/>
              <a:t>субсидій</a:t>
            </a:r>
            <a:r>
              <a:rPr lang="ru-RU" sz="1600" dirty="0"/>
              <a:t> </a:t>
            </a:r>
            <a:r>
              <a:rPr lang="ru-RU" sz="1600" dirty="0" err="1"/>
              <a:t>дрібним</a:t>
            </a:r>
            <a:r>
              <a:rPr lang="ru-RU" sz="1600" dirty="0"/>
              <a:t> </a:t>
            </a:r>
            <a:r>
              <a:rPr lang="ru-RU" sz="1600" dirty="0" err="1"/>
              <a:t>підприємствам</a:t>
            </a:r>
            <a:r>
              <a:rPr lang="ru-RU" sz="1600" dirty="0"/>
              <a:t>, </a:t>
            </a:r>
            <a:r>
              <a:rPr lang="ru-RU" sz="1600" dirty="0" err="1"/>
              <a:t>укладання</a:t>
            </a:r>
            <a:r>
              <a:rPr lang="ru-RU" sz="1600" dirty="0"/>
              <a:t> </a:t>
            </a:r>
            <a:r>
              <a:rPr lang="ru-RU" sz="1600" dirty="0" err="1"/>
              <a:t>спеціальних</a:t>
            </a:r>
            <a:r>
              <a:rPr lang="ru-RU" sz="1600" dirty="0"/>
              <a:t> </a:t>
            </a:r>
            <a:r>
              <a:rPr lang="ru-RU" sz="1600" dirty="0" err="1"/>
              <a:t>контрактів</a:t>
            </a:r>
            <a:r>
              <a:rPr lang="ru-RU" sz="1600" dirty="0"/>
              <a:t> і </a:t>
            </a:r>
            <a:r>
              <a:rPr lang="ru-RU" sz="1600" dirty="0" err="1"/>
              <a:t>надання</a:t>
            </a:r>
            <a:r>
              <a:rPr lang="ru-RU" sz="1600" dirty="0"/>
              <a:t> </a:t>
            </a:r>
            <a:r>
              <a:rPr lang="ru-RU" sz="1600" dirty="0" err="1"/>
              <a:t>привілейованих</a:t>
            </a:r>
            <a:r>
              <a:rPr lang="ru-RU" sz="1600" dirty="0"/>
              <a:t> прав на </a:t>
            </a:r>
            <a:r>
              <a:rPr lang="ru-RU" sz="1600" dirty="0" err="1"/>
              <a:t>виробництво</a:t>
            </a:r>
            <a:r>
              <a:rPr lang="ru-RU" sz="1600" dirty="0"/>
              <a:t>, </a:t>
            </a:r>
            <a:r>
              <a:rPr lang="ru-RU" sz="1600" dirty="0" err="1"/>
              <a:t>податкові</a:t>
            </a:r>
            <a:r>
              <a:rPr lang="ru-RU" sz="1600" dirty="0"/>
              <a:t> </a:t>
            </a:r>
            <a:r>
              <a:rPr lang="ru-RU" sz="1600" dirty="0" err="1"/>
              <a:t>пільги</a:t>
            </a:r>
            <a:r>
              <a:rPr lang="ru-RU" sz="1600" dirty="0"/>
              <a:t>, </a:t>
            </a:r>
            <a:r>
              <a:rPr lang="ru-RU" sz="1600" dirty="0" err="1"/>
              <a:t>гарантії</a:t>
            </a:r>
            <a:r>
              <a:rPr lang="ru-RU" sz="1600" dirty="0"/>
              <a:t> </a:t>
            </a:r>
            <a:r>
              <a:rPr lang="ru-RU" sz="1600" dirty="0" err="1"/>
              <a:t>дотримання</a:t>
            </a:r>
            <a:r>
              <a:rPr lang="ru-RU" sz="1600" dirty="0"/>
              <a:t> </a:t>
            </a:r>
            <a:r>
              <a:rPr lang="ru-RU" sz="1600" dirty="0" err="1"/>
              <a:t>контрактів</a:t>
            </a:r>
            <a:r>
              <a:rPr lang="ru-RU" sz="1600" dirty="0"/>
              <a:t> </a:t>
            </a:r>
            <a:r>
              <a:rPr lang="ru-RU" sz="1600" dirty="0" err="1"/>
              <a:t>або</a:t>
            </a:r>
            <a:r>
              <a:rPr lang="ru-RU" sz="1600" dirty="0"/>
              <a:t> </a:t>
            </a:r>
            <a:r>
              <a:rPr lang="ru-RU" sz="1600" dirty="0" err="1"/>
              <a:t>надання</a:t>
            </a:r>
            <a:r>
              <a:rPr lang="ru-RU" sz="1600" dirty="0"/>
              <a:t> </a:t>
            </a:r>
            <a:r>
              <a:rPr lang="ru-RU" sz="1600" dirty="0" err="1"/>
              <a:t>інших</a:t>
            </a:r>
            <a:r>
              <a:rPr lang="ru-RU" sz="1600" dirty="0"/>
              <a:t> </a:t>
            </a:r>
            <a:r>
              <a:rPr lang="ru-RU" sz="1600" dirty="0" err="1"/>
              <a:t>видів</a:t>
            </a:r>
            <a:r>
              <a:rPr lang="ru-RU" sz="1600" dirty="0"/>
              <a:t> </a:t>
            </a:r>
            <a:r>
              <a:rPr lang="ru-RU" sz="1600" dirty="0" err="1"/>
              <a:t>технічної</a:t>
            </a:r>
            <a:r>
              <a:rPr lang="ru-RU" sz="1600" dirty="0"/>
              <a:t> </a:t>
            </a:r>
            <a:r>
              <a:rPr lang="ru-RU" sz="1600" dirty="0" err="1"/>
              <a:t>або</a:t>
            </a:r>
            <a:r>
              <a:rPr lang="ru-RU" sz="1600" dirty="0"/>
              <a:t> </a:t>
            </a:r>
            <a:r>
              <a:rPr lang="ru-RU" sz="1600" dirty="0" err="1"/>
              <a:t>фінансової</a:t>
            </a:r>
            <a:r>
              <a:rPr lang="ru-RU" sz="1600" dirty="0"/>
              <a:t> </a:t>
            </a:r>
            <a:r>
              <a:rPr lang="ru-RU" sz="1600" dirty="0" err="1"/>
              <a:t>допомоги</a:t>
            </a:r>
            <a:r>
              <a:rPr lang="ru-RU" sz="1600" dirty="0"/>
              <a:t> </a:t>
            </a:r>
            <a:r>
              <a:rPr lang="ru-RU" sz="1600" dirty="0" err="1"/>
              <a:t>підприємствам</a:t>
            </a:r>
            <a:r>
              <a:rPr lang="ru-RU" sz="1600" dirty="0"/>
              <a:t>, </a:t>
            </a:r>
            <a:r>
              <a:rPr lang="ru-RU" sz="1600" dirty="0" err="1"/>
              <a:t>які</a:t>
            </a:r>
            <a:r>
              <a:rPr lang="ru-RU" sz="1600" dirty="0"/>
              <a:t> </a:t>
            </a:r>
            <a:r>
              <a:rPr lang="ru-RU" sz="1600" dirty="0" err="1"/>
              <a:t>наймають</a:t>
            </a:r>
            <a:r>
              <a:rPr lang="ru-RU" sz="1600" dirty="0"/>
              <a:t> </a:t>
            </a:r>
            <a:r>
              <a:rPr lang="ru-RU" sz="1600" dirty="0" err="1"/>
              <a:t>робочих</a:t>
            </a:r>
            <a:r>
              <a:rPr lang="ru-RU" sz="1600" dirty="0"/>
              <a:t>- </a:t>
            </a:r>
            <a:r>
              <a:rPr lang="ru-RU" sz="1600" dirty="0" err="1"/>
              <a:t>інвалідів</a:t>
            </a:r>
            <a:r>
              <a:rPr lang="ru-RU" sz="1600" dirty="0"/>
              <a:t> </a:t>
            </a:r>
          </a:p>
        </p:txBody>
      </p:sp>
    </p:spTree>
    <p:extLst>
      <p:ext uri="{BB962C8B-B14F-4D97-AF65-F5344CB8AC3E}">
        <p14:creationId xmlns:p14="http://schemas.microsoft.com/office/powerpoint/2010/main" val="3194443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420888"/>
            <a:ext cx="4824536" cy="3816424"/>
          </a:xfrm>
        </p:spPr>
      </p:pic>
      <p:sp>
        <p:nvSpPr>
          <p:cNvPr id="3" name="Заголовок 2"/>
          <p:cNvSpPr>
            <a:spLocks noGrp="1"/>
          </p:cNvSpPr>
          <p:nvPr>
            <p:ph type="title"/>
          </p:nvPr>
        </p:nvSpPr>
        <p:spPr>
          <a:xfrm>
            <a:off x="107504" y="116632"/>
            <a:ext cx="8784976" cy="1728192"/>
          </a:xfrm>
        </p:spPr>
        <p:txBody>
          <a:bodyPr>
            <a:noAutofit/>
          </a:bodyPr>
          <a:lstStyle/>
          <a:p>
            <a:r>
              <a:rPr lang="ru-RU" sz="1600" dirty="0"/>
              <a:t>Одним з </a:t>
            </a:r>
            <a:r>
              <a:rPr lang="ru-RU" sz="1600" dirty="0" err="1"/>
              <a:t>найбільш</a:t>
            </a:r>
            <a:r>
              <a:rPr lang="ru-RU" sz="1600" dirty="0"/>
              <a:t> </a:t>
            </a:r>
            <a:r>
              <a:rPr lang="ru-RU" sz="1600" dirty="0" err="1"/>
              <a:t>поширених</a:t>
            </a:r>
            <a:r>
              <a:rPr lang="ru-RU" sz="1600" dirty="0"/>
              <a:t> та </a:t>
            </a:r>
            <a:r>
              <a:rPr lang="ru-RU" sz="1600" dirty="0" err="1"/>
              <a:t>найбільш</a:t>
            </a:r>
            <a:r>
              <a:rPr lang="ru-RU" sz="1600" dirty="0"/>
              <a:t> </a:t>
            </a:r>
            <a:r>
              <a:rPr lang="ru-RU" sz="1600" dirty="0" err="1"/>
              <a:t>відомих</a:t>
            </a:r>
            <a:r>
              <a:rPr lang="ru-RU" sz="1600" dirty="0"/>
              <a:t> </a:t>
            </a:r>
            <a:r>
              <a:rPr lang="ru-RU" sz="1600" dirty="0" err="1"/>
              <a:t>заходів</a:t>
            </a:r>
            <a:r>
              <a:rPr lang="ru-RU" sz="1600" dirty="0"/>
              <a:t>, </a:t>
            </a:r>
            <a:r>
              <a:rPr lang="ru-RU" sz="1600" dirty="0" err="1"/>
              <a:t>спрямованих</a:t>
            </a:r>
            <a:r>
              <a:rPr lang="ru-RU" sz="1600" dirty="0"/>
              <a:t> на </a:t>
            </a:r>
            <a:r>
              <a:rPr lang="ru-RU" sz="1600" dirty="0" err="1"/>
              <a:t>працевлаштування</a:t>
            </a:r>
            <a:r>
              <a:rPr lang="ru-RU" sz="1600" dirty="0"/>
              <a:t> </a:t>
            </a:r>
            <a:r>
              <a:rPr lang="ru-RU" sz="1600" dirty="0" err="1"/>
              <a:t>інвалідів</a:t>
            </a:r>
            <a:r>
              <a:rPr lang="ru-RU" sz="1600" dirty="0"/>
              <a:t> як в </a:t>
            </a:r>
            <a:r>
              <a:rPr lang="ru-RU" sz="1600" dirty="0" err="1"/>
              <a:t>Україні</a:t>
            </a:r>
            <a:r>
              <a:rPr lang="ru-RU" sz="1600" dirty="0"/>
              <a:t>, так і в </a:t>
            </a:r>
            <a:r>
              <a:rPr lang="ru-RU" sz="1600" dirty="0" err="1"/>
              <a:t>європейських</a:t>
            </a:r>
            <a:r>
              <a:rPr lang="ru-RU" sz="1600" dirty="0"/>
              <a:t> </a:t>
            </a:r>
            <a:r>
              <a:rPr lang="ru-RU" sz="1600" dirty="0" err="1"/>
              <a:t>країнах</a:t>
            </a:r>
            <a:r>
              <a:rPr lang="ru-RU" sz="1600" dirty="0"/>
              <a:t> є </a:t>
            </a:r>
            <a:r>
              <a:rPr lang="ru-RU" sz="1600" dirty="0" err="1"/>
              <a:t>квотування</a:t>
            </a:r>
            <a:r>
              <a:rPr lang="ru-RU" sz="1600" dirty="0"/>
              <a:t>. </a:t>
            </a:r>
            <a:r>
              <a:rPr lang="ru-RU" sz="1600" dirty="0" err="1"/>
              <a:t>Концепція</a:t>
            </a:r>
            <a:r>
              <a:rPr lang="ru-RU" sz="1600" dirty="0"/>
              <a:t> </a:t>
            </a:r>
            <a:r>
              <a:rPr lang="ru-RU" sz="1600" dirty="0" err="1"/>
              <a:t>квотування</a:t>
            </a:r>
            <a:r>
              <a:rPr lang="ru-RU" sz="1600" dirty="0"/>
              <a:t> </a:t>
            </a:r>
            <a:r>
              <a:rPr lang="ru-RU" sz="1600" dirty="0" err="1"/>
              <a:t>полягає</a:t>
            </a:r>
            <a:r>
              <a:rPr lang="ru-RU" sz="1600" dirty="0"/>
              <a:t> у </a:t>
            </a:r>
            <a:r>
              <a:rPr lang="ru-RU" sz="1600" dirty="0" err="1"/>
              <a:t>закріпленні</a:t>
            </a:r>
            <a:r>
              <a:rPr lang="ru-RU" sz="1600" dirty="0"/>
              <a:t> державою </a:t>
            </a:r>
            <a:r>
              <a:rPr lang="ru-RU" sz="1600" dirty="0" err="1"/>
              <a:t>певного</a:t>
            </a:r>
            <a:r>
              <a:rPr lang="ru-RU" sz="1600" dirty="0"/>
              <a:t> </a:t>
            </a:r>
            <a:r>
              <a:rPr lang="ru-RU" sz="1600" dirty="0" err="1"/>
              <a:t>відсотка</a:t>
            </a:r>
            <a:r>
              <a:rPr lang="ru-RU" sz="1600" dirty="0"/>
              <a:t> </a:t>
            </a:r>
            <a:r>
              <a:rPr lang="ru-RU" sz="1600" dirty="0" err="1"/>
              <a:t>робочих</a:t>
            </a:r>
            <a:r>
              <a:rPr lang="ru-RU" sz="1600" dirty="0"/>
              <a:t> </a:t>
            </a:r>
            <a:r>
              <a:rPr lang="ru-RU" sz="1600" dirty="0" err="1"/>
              <a:t>місць</a:t>
            </a:r>
            <a:r>
              <a:rPr lang="ru-RU" sz="1600" dirty="0"/>
              <a:t> на </a:t>
            </a:r>
            <a:r>
              <a:rPr lang="ru-RU" sz="1600" dirty="0" err="1"/>
              <a:t>підприємствах</a:t>
            </a:r>
            <a:r>
              <a:rPr lang="ru-RU" sz="1600" dirty="0"/>
              <a:t>, на </a:t>
            </a:r>
            <a:r>
              <a:rPr lang="ru-RU" sz="1600" dirty="0" err="1"/>
              <a:t>які</a:t>
            </a:r>
            <a:r>
              <a:rPr lang="ru-RU" sz="1600" dirty="0"/>
              <a:t> </a:t>
            </a:r>
            <a:r>
              <a:rPr lang="ru-RU" sz="1600" dirty="0" err="1"/>
              <a:t>необхідно</a:t>
            </a:r>
            <a:r>
              <a:rPr lang="ru-RU" sz="1600" dirty="0"/>
              <a:t> </a:t>
            </a:r>
            <a:r>
              <a:rPr lang="ru-RU" sz="1600" dirty="0" err="1"/>
              <a:t>прийняти</a:t>
            </a:r>
            <a:r>
              <a:rPr lang="ru-RU" sz="1600" dirty="0"/>
              <a:t> </a:t>
            </a:r>
            <a:r>
              <a:rPr lang="ru-RU" sz="1600" dirty="0" err="1"/>
              <a:t>інвалідів</a:t>
            </a:r>
            <a:r>
              <a:rPr lang="ru-RU" sz="1600" dirty="0"/>
              <a:t>. Зараз, </a:t>
            </a:r>
            <a:r>
              <a:rPr lang="ru-RU" sz="1600" dirty="0" err="1"/>
              <a:t>відповідно</a:t>
            </a:r>
            <a:r>
              <a:rPr lang="ru-RU" sz="1600" dirty="0"/>
              <a:t> до ст. 19 ЗУ «Про </a:t>
            </a:r>
            <a:r>
              <a:rPr lang="ru-RU" sz="1600" dirty="0" err="1"/>
              <a:t>основи</a:t>
            </a:r>
            <a:r>
              <a:rPr lang="ru-RU" sz="1600" dirty="0"/>
              <a:t> </a:t>
            </a:r>
            <a:r>
              <a:rPr lang="ru-RU" sz="1600" dirty="0" err="1"/>
              <a:t>соціальної</a:t>
            </a:r>
            <a:r>
              <a:rPr lang="ru-RU" sz="1600" dirty="0"/>
              <a:t> </a:t>
            </a:r>
            <a:r>
              <a:rPr lang="ru-RU" sz="1600" dirty="0" err="1"/>
              <a:t>захищеності</a:t>
            </a:r>
            <a:r>
              <a:rPr lang="ru-RU" sz="1600" dirty="0"/>
              <a:t> </a:t>
            </a:r>
            <a:r>
              <a:rPr lang="ru-RU" sz="1600" dirty="0" err="1"/>
              <a:t>інвалідів</a:t>
            </a:r>
            <a:r>
              <a:rPr lang="ru-RU" sz="1600" dirty="0"/>
              <a:t> в </a:t>
            </a:r>
            <a:r>
              <a:rPr lang="ru-RU" sz="1600" dirty="0" err="1"/>
              <a:t>Україні</a:t>
            </a:r>
            <a:r>
              <a:rPr lang="ru-RU" sz="1600" dirty="0"/>
              <a:t>», для </a:t>
            </a:r>
            <a:r>
              <a:rPr lang="ru-RU" sz="1600" dirty="0" err="1"/>
              <a:t>всіх</a:t>
            </a:r>
            <a:r>
              <a:rPr lang="ru-RU" sz="1600" dirty="0"/>
              <a:t> </a:t>
            </a:r>
            <a:r>
              <a:rPr lang="ru-RU" sz="1600" dirty="0" err="1"/>
              <a:t>підприємств</a:t>
            </a:r>
            <a:r>
              <a:rPr lang="ru-RU" sz="1600" dirty="0"/>
              <a:t>, </a:t>
            </a:r>
            <a:r>
              <a:rPr lang="ru-RU" sz="1600" dirty="0" err="1"/>
              <a:t>установ</a:t>
            </a:r>
            <a:r>
              <a:rPr lang="ru-RU" sz="1600" dirty="0"/>
              <a:t>, </a:t>
            </a:r>
            <a:r>
              <a:rPr lang="ru-RU" sz="1600" dirty="0" err="1"/>
              <a:t>організації</a:t>
            </a:r>
            <a:r>
              <a:rPr lang="ru-RU" sz="1600" dirty="0"/>
              <a:t>, </a:t>
            </a:r>
            <a:r>
              <a:rPr lang="ru-RU" sz="1600" dirty="0" err="1"/>
              <a:t>що</a:t>
            </a:r>
            <a:r>
              <a:rPr lang="ru-RU" sz="1600" dirty="0"/>
              <a:t> </a:t>
            </a:r>
            <a:r>
              <a:rPr lang="ru-RU" sz="1600" dirty="0" err="1"/>
              <a:t>використовують</a:t>
            </a:r>
            <a:r>
              <a:rPr lang="ru-RU" sz="1600" dirty="0"/>
              <a:t> </a:t>
            </a:r>
            <a:r>
              <a:rPr lang="ru-RU" sz="1600" dirty="0" err="1"/>
              <a:t>найману</a:t>
            </a:r>
            <a:r>
              <a:rPr lang="ru-RU" sz="1600" dirty="0"/>
              <a:t> </a:t>
            </a:r>
            <a:r>
              <a:rPr lang="ru-RU" sz="1600" dirty="0" err="1"/>
              <a:t>працю</a:t>
            </a:r>
            <a:r>
              <a:rPr lang="ru-RU" sz="1600" dirty="0"/>
              <a:t> норматив становить 4%, а </a:t>
            </a:r>
            <a:r>
              <a:rPr lang="ru-RU" sz="1600" dirty="0" err="1"/>
              <a:t>якщо</a:t>
            </a:r>
            <a:r>
              <a:rPr lang="ru-RU" sz="1600" dirty="0"/>
              <a:t> </a:t>
            </a:r>
            <a:r>
              <a:rPr lang="ru-RU" sz="1600" dirty="0" err="1"/>
              <a:t>працює</a:t>
            </a:r>
            <a:r>
              <a:rPr lang="ru-RU" sz="1600" dirty="0"/>
              <a:t> </a:t>
            </a:r>
            <a:r>
              <a:rPr lang="ru-RU" sz="1600" dirty="0" err="1"/>
              <a:t>від</a:t>
            </a:r>
            <a:r>
              <a:rPr lang="ru-RU" sz="1600" dirty="0"/>
              <a:t> 8 до 25 </a:t>
            </a:r>
            <a:r>
              <a:rPr lang="ru-RU" sz="1600" dirty="0" err="1"/>
              <a:t>осіб</a:t>
            </a:r>
            <a:r>
              <a:rPr lang="ru-RU" sz="1600" dirty="0"/>
              <a:t> – </a:t>
            </a:r>
            <a:r>
              <a:rPr lang="ru-RU" sz="1600" dirty="0" err="1"/>
              <a:t>одне</a:t>
            </a:r>
            <a:r>
              <a:rPr lang="ru-RU" sz="1600" dirty="0"/>
              <a:t> </a:t>
            </a:r>
            <a:r>
              <a:rPr lang="ru-RU" sz="1600" dirty="0" err="1"/>
              <a:t>робоче</a:t>
            </a:r>
            <a:r>
              <a:rPr lang="ru-RU" sz="1600" dirty="0"/>
              <a:t> </a:t>
            </a:r>
            <a:r>
              <a:rPr lang="ru-RU" sz="1600" dirty="0" err="1"/>
              <a:t>місце</a:t>
            </a:r>
            <a:r>
              <a:rPr lang="ru-RU" sz="1600" dirty="0"/>
              <a:t>. </a:t>
            </a:r>
          </a:p>
        </p:txBody>
      </p:sp>
    </p:spTree>
    <p:extLst>
      <p:ext uri="{BB962C8B-B14F-4D97-AF65-F5344CB8AC3E}">
        <p14:creationId xmlns:p14="http://schemas.microsoft.com/office/powerpoint/2010/main" val="1775737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420888"/>
            <a:ext cx="4824536" cy="3071226"/>
          </a:xfrm>
        </p:spPr>
      </p:pic>
      <p:sp>
        <p:nvSpPr>
          <p:cNvPr id="3" name="Заголовок 2"/>
          <p:cNvSpPr>
            <a:spLocks noGrp="1"/>
          </p:cNvSpPr>
          <p:nvPr>
            <p:ph type="title"/>
          </p:nvPr>
        </p:nvSpPr>
        <p:spPr>
          <a:xfrm>
            <a:off x="179512" y="188640"/>
            <a:ext cx="8712968" cy="1656184"/>
          </a:xfrm>
        </p:spPr>
        <p:txBody>
          <a:bodyPr>
            <a:noAutofit/>
          </a:bodyPr>
          <a:lstStyle/>
          <a:p>
            <a:r>
              <a:rPr lang="ru-RU" sz="1600" dirty="0" err="1"/>
              <a:t>Засобом</a:t>
            </a:r>
            <a:r>
              <a:rPr lang="ru-RU" sz="1600" dirty="0"/>
              <a:t> </a:t>
            </a:r>
            <a:r>
              <a:rPr lang="ru-RU" sz="1600" dirty="0" err="1"/>
              <a:t>забезпечення</a:t>
            </a:r>
            <a:r>
              <a:rPr lang="ru-RU" sz="1600" dirty="0"/>
              <a:t> </a:t>
            </a:r>
            <a:r>
              <a:rPr lang="ru-RU" sz="1600" dirty="0" err="1"/>
              <a:t>виконання</a:t>
            </a:r>
            <a:r>
              <a:rPr lang="ru-RU" sz="1600" dirty="0"/>
              <a:t> </a:t>
            </a:r>
            <a:r>
              <a:rPr lang="ru-RU" sz="1600" dirty="0" err="1"/>
              <a:t>вказаної</a:t>
            </a:r>
            <a:r>
              <a:rPr lang="ru-RU" sz="1600" dirty="0"/>
              <a:t> </a:t>
            </a:r>
            <a:r>
              <a:rPr lang="ru-RU" sz="1600" dirty="0" err="1"/>
              <a:t>вимоги</a:t>
            </a:r>
            <a:r>
              <a:rPr lang="ru-RU" sz="1600" dirty="0"/>
              <a:t> є штрафна </a:t>
            </a:r>
            <a:r>
              <a:rPr lang="ru-RU" sz="1600" dirty="0" err="1"/>
              <a:t>санкція</a:t>
            </a:r>
            <a:r>
              <a:rPr lang="ru-RU" sz="1600" dirty="0"/>
              <a:t>, яка </a:t>
            </a:r>
            <a:r>
              <a:rPr lang="ru-RU" sz="1600" dirty="0" err="1"/>
              <a:t>сплачується</a:t>
            </a:r>
            <a:r>
              <a:rPr lang="ru-RU" sz="1600" dirty="0"/>
              <a:t> до </a:t>
            </a:r>
            <a:r>
              <a:rPr lang="ru-RU" sz="1600" dirty="0" err="1"/>
              <a:t>спеціально</a:t>
            </a:r>
            <a:r>
              <a:rPr lang="ru-RU" sz="1600" dirty="0"/>
              <a:t> </a:t>
            </a:r>
            <a:r>
              <a:rPr lang="ru-RU" sz="1600" dirty="0" err="1"/>
              <a:t>створеного</a:t>
            </a:r>
            <a:r>
              <a:rPr lang="ru-RU" sz="1600" dirty="0"/>
              <a:t> </a:t>
            </a:r>
            <a:r>
              <a:rPr lang="ru-RU" sz="1600" dirty="0" err="1"/>
              <a:t>цільового</a:t>
            </a:r>
            <a:r>
              <a:rPr lang="ru-RU" sz="1600" dirty="0"/>
              <a:t> фонду – </a:t>
            </a:r>
            <a:r>
              <a:rPr lang="ru-RU" sz="1600" dirty="0" err="1"/>
              <a:t>відповідному</a:t>
            </a:r>
            <a:r>
              <a:rPr lang="ru-RU" sz="1600" dirty="0"/>
              <a:t> </a:t>
            </a:r>
            <a:r>
              <a:rPr lang="ru-RU" sz="1600" dirty="0" err="1"/>
              <a:t>відділенню</a:t>
            </a:r>
            <a:r>
              <a:rPr lang="ru-RU" sz="1600" dirty="0"/>
              <a:t> Фонду </a:t>
            </a:r>
            <a:r>
              <a:rPr lang="ru-RU" sz="1600" dirty="0" err="1"/>
              <a:t>соціального</a:t>
            </a:r>
            <a:r>
              <a:rPr lang="ru-RU" sz="1600" dirty="0"/>
              <a:t> </a:t>
            </a:r>
            <a:r>
              <a:rPr lang="ru-RU" sz="1600" dirty="0" err="1"/>
              <a:t>захисту</a:t>
            </a:r>
            <a:r>
              <a:rPr lang="ru-RU" sz="1600" dirty="0"/>
              <a:t> </a:t>
            </a:r>
            <a:r>
              <a:rPr lang="ru-RU" sz="1600" dirty="0" err="1"/>
              <a:t>інвалідів</a:t>
            </a:r>
            <a:r>
              <a:rPr lang="ru-RU" sz="1600" dirty="0"/>
              <a:t> за </a:t>
            </a:r>
            <a:r>
              <a:rPr lang="ru-RU" sz="1600" dirty="0" err="1"/>
              <a:t>невиконання</a:t>
            </a:r>
            <a:r>
              <a:rPr lang="ru-RU" sz="1600" dirty="0"/>
              <a:t> </a:t>
            </a:r>
            <a:r>
              <a:rPr lang="ru-RU" sz="1600" dirty="0" err="1"/>
              <a:t>чи</a:t>
            </a:r>
            <a:r>
              <a:rPr lang="ru-RU" sz="1600" dirty="0"/>
              <a:t> </a:t>
            </a:r>
            <a:r>
              <a:rPr lang="ru-RU" sz="1600" dirty="0" err="1"/>
              <a:t>неможливості</a:t>
            </a:r>
            <a:r>
              <a:rPr lang="ru-RU" sz="1600" dirty="0"/>
              <a:t> </a:t>
            </a:r>
            <a:r>
              <a:rPr lang="ru-RU" sz="1600" dirty="0" err="1"/>
              <a:t>виконання</a:t>
            </a:r>
            <a:r>
              <a:rPr lang="ru-RU" sz="1600" dirty="0"/>
              <a:t> </a:t>
            </a:r>
            <a:r>
              <a:rPr lang="ru-RU" sz="1600" dirty="0" err="1"/>
              <a:t>квоти</a:t>
            </a:r>
            <a:r>
              <a:rPr lang="ru-RU" sz="1600" dirty="0"/>
              <a:t>. Сума </a:t>
            </a:r>
            <a:r>
              <a:rPr lang="ru-RU" sz="1600" dirty="0" err="1"/>
              <a:t>санкції</a:t>
            </a:r>
            <a:r>
              <a:rPr lang="ru-RU" sz="1600" dirty="0"/>
              <a:t> </a:t>
            </a:r>
            <a:r>
              <a:rPr lang="ru-RU" sz="1600" dirty="0" err="1"/>
              <a:t>дорівнює</a:t>
            </a:r>
            <a:r>
              <a:rPr lang="ru-RU" sz="1600" dirty="0"/>
              <a:t> </a:t>
            </a:r>
            <a:r>
              <a:rPr lang="ru-RU" sz="1600" dirty="0" err="1"/>
              <a:t>розміру</a:t>
            </a:r>
            <a:r>
              <a:rPr lang="ru-RU" sz="1600" dirty="0"/>
              <a:t> </a:t>
            </a:r>
            <a:r>
              <a:rPr lang="ru-RU" sz="1600" dirty="0" err="1"/>
              <a:t>середньої</a:t>
            </a:r>
            <a:r>
              <a:rPr lang="ru-RU" sz="1600" dirty="0"/>
              <a:t> </a:t>
            </a:r>
            <a:r>
              <a:rPr lang="ru-RU" sz="1600" dirty="0" err="1"/>
              <a:t>річної</a:t>
            </a:r>
            <a:r>
              <a:rPr lang="ru-RU" sz="1600" dirty="0"/>
              <a:t> </a:t>
            </a:r>
            <a:r>
              <a:rPr lang="ru-RU" sz="1600" dirty="0" err="1"/>
              <a:t>заробітної</a:t>
            </a:r>
            <a:r>
              <a:rPr lang="ru-RU" sz="1600" dirty="0"/>
              <a:t> плати на </a:t>
            </a:r>
            <a:r>
              <a:rPr lang="ru-RU" sz="1600" dirty="0" err="1"/>
              <a:t>відповідному</a:t>
            </a:r>
            <a:r>
              <a:rPr lang="ru-RU" sz="1600" dirty="0"/>
              <a:t> </a:t>
            </a:r>
            <a:r>
              <a:rPr lang="ru-RU" sz="1600" dirty="0" err="1"/>
              <a:t>підприємстві</a:t>
            </a:r>
            <a:r>
              <a:rPr lang="ru-RU" sz="1600" dirty="0"/>
              <a:t> за </a:t>
            </a:r>
            <a:r>
              <a:rPr lang="ru-RU" sz="1600" dirty="0" err="1"/>
              <a:t>кожне</a:t>
            </a:r>
            <a:r>
              <a:rPr lang="ru-RU" sz="1600" dirty="0"/>
              <a:t> </a:t>
            </a:r>
            <a:r>
              <a:rPr lang="ru-RU" sz="1600" dirty="0" err="1"/>
              <a:t>робоче</a:t>
            </a:r>
            <a:r>
              <a:rPr lang="ru-RU" sz="1600" dirty="0"/>
              <a:t> </a:t>
            </a:r>
            <a:r>
              <a:rPr lang="ru-RU" sz="1600" dirty="0" err="1"/>
              <a:t>місце</a:t>
            </a:r>
            <a:r>
              <a:rPr lang="ru-RU" sz="1600" dirty="0"/>
              <a:t>, </a:t>
            </a:r>
            <a:r>
              <a:rPr lang="ru-RU" sz="1600" dirty="0" err="1"/>
              <a:t>призначене</a:t>
            </a:r>
            <a:r>
              <a:rPr lang="ru-RU" sz="1600" dirty="0"/>
              <a:t> для </a:t>
            </a:r>
            <a:r>
              <a:rPr lang="ru-RU" sz="1600" dirty="0" err="1"/>
              <a:t>працевлаштування</a:t>
            </a:r>
            <a:r>
              <a:rPr lang="ru-RU" sz="1600" dirty="0"/>
              <a:t> </a:t>
            </a:r>
            <a:r>
              <a:rPr lang="ru-RU" sz="1600" dirty="0" err="1"/>
              <a:t>інваліда</a:t>
            </a:r>
            <a:r>
              <a:rPr lang="ru-RU" sz="1600" dirty="0"/>
              <a:t> і не </a:t>
            </a:r>
            <a:r>
              <a:rPr lang="ru-RU" sz="1600" dirty="0" err="1"/>
              <a:t>зайняте</a:t>
            </a:r>
            <a:r>
              <a:rPr lang="ru-RU" sz="1600" dirty="0"/>
              <a:t> </a:t>
            </a:r>
            <a:r>
              <a:rPr lang="ru-RU" sz="1600" dirty="0" err="1"/>
              <a:t>інвалідом</a:t>
            </a:r>
            <a:r>
              <a:rPr lang="ru-RU" sz="1600" dirty="0"/>
              <a:t> </a:t>
            </a:r>
          </a:p>
        </p:txBody>
      </p:sp>
    </p:spTree>
    <p:extLst>
      <p:ext uri="{BB962C8B-B14F-4D97-AF65-F5344CB8AC3E}">
        <p14:creationId xmlns:p14="http://schemas.microsoft.com/office/powerpoint/2010/main" val="3976485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339" y="2674938"/>
            <a:ext cx="5697260" cy="3451225"/>
          </a:xfrm>
        </p:spPr>
      </p:pic>
      <p:sp>
        <p:nvSpPr>
          <p:cNvPr id="3" name="Заголовок 2"/>
          <p:cNvSpPr>
            <a:spLocks noGrp="1"/>
          </p:cNvSpPr>
          <p:nvPr>
            <p:ph type="title"/>
          </p:nvPr>
        </p:nvSpPr>
        <p:spPr>
          <a:xfrm>
            <a:off x="251520" y="332656"/>
            <a:ext cx="8363272" cy="1512168"/>
          </a:xfrm>
        </p:spPr>
        <p:txBody>
          <a:bodyPr>
            <a:normAutofit fontScale="90000"/>
          </a:bodyPr>
          <a:lstStyle/>
          <a:p>
            <a:r>
              <a:rPr lang="ru-RU" sz="1600" dirty="0" err="1"/>
              <a:t>Це</a:t>
            </a:r>
            <a:r>
              <a:rPr lang="ru-RU" sz="1600" dirty="0"/>
              <a:t> </a:t>
            </a:r>
            <a:r>
              <a:rPr lang="ru-RU" sz="1600" dirty="0" err="1"/>
              <a:t>означає</a:t>
            </a:r>
            <a:r>
              <a:rPr lang="ru-RU" sz="1600" dirty="0"/>
              <a:t>, </a:t>
            </a:r>
            <a:r>
              <a:rPr lang="ru-RU" sz="1600" dirty="0" err="1"/>
              <a:t>що</a:t>
            </a:r>
            <a:r>
              <a:rPr lang="ru-RU" sz="1600" dirty="0"/>
              <a:t> в </a:t>
            </a:r>
            <a:r>
              <a:rPr lang="ru-RU" sz="1600" dirty="0" err="1"/>
              <a:t>Україні</a:t>
            </a:r>
            <a:r>
              <a:rPr lang="ru-RU" sz="1600" dirty="0"/>
              <a:t> </a:t>
            </a:r>
            <a:r>
              <a:rPr lang="ru-RU" sz="1600" dirty="0" err="1"/>
              <a:t>відсотковий</a:t>
            </a:r>
            <a:r>
              <a:rPr lang="ru-RU" sz="1600" dirty="0"/>
              <a:t> </a:t>
            </a:r>
            <a:r>
              <a:rPr lang="ru-RU" sz="1600" dirty="0" err="1"/>
              <a:t>розмір</a:t>
            </a:r>
            <a:r>
              <a:rPr lang="ru-RU" sz="1600" dirty="0"/>
              <a:t> </a:t>
            </a:r>
            <a:r>
              <a:rPr lang="ru-RU" sz="1600" dirty="0" err="1"/>
              <a:t>квоти</a:t>
            </a:r>
            <a:r>
              <a:rPr lang="ru-RU" sz="1600" dirty="0"/>
              <a:t> </a:t>
            </a:r>
            <a:r>
              <a:rPr lang="ru-RU" sz="1600" dirty="0" err="1"/>
              <a:t>робочих</a:t>
            </a:r>
            <a:r>
              <a:rPr lang="ru-RU" sz="1600" dirty="0"/>
              <a:t> </a:t>
            </a:r>
            <a:r>
              <a:rPr lang="ru-RU" sz="1600" dirty="0" err="1"/>
              <a:t>місць</a:t>
            </a:r>
            <a:r>
              <a:rPr lang="ru-RU" sz="1600" dirty="0"/>
              <a:t> є величиною </a:t>
            </a:r>
            <a:r>
              <a:rPr lang="ru-RU" sz="1600" dirty="0" err="1"/>
              <a:t>незмінною</a:t>
            </a:r>
            <a:r>
              <a:rPr lang="ru-RU" sz="1600" dirty="0"/>
              <a:t> і </a:t>
            </a:r>
            <a:r>
              <a:rPr lang="ru-RU" sz="1600" dirty="0" err="1"/>
              <a:t>однаковою</a:t>
            </a:r>
            <a:r>
              <a:rPr lang="ru-RU" sz="1600" dirty="0"/>
              <a:t> для </a:t>
            </a:r>
            <a:r>
              <a:rPr lang="ru-RU" sz="1600" dirty="0" err="1"/>
              <a:t>всіх</a:t>
            </a:r>
            <a:r>
              <a:rPr lang="ru-RU" sz="1600" dirty="0"/>
              <a:t> </a:t>
            </a:r>
            <a:r>
              <a:rPr lang="ru-RU" sz="1600" dirty="0" err="1"/>
              <a:t>підприємств</a:t>
            </a:r>
            <a:r>
              <a:rPr lang="ru-RU" sz="1600" dirty="0"/>
              <a:t> </a:t>
            </a:r>
            <a:r>
              <a:rPr lang="ru-RU" sz="1600" dirty="0" err="1"/>
              <a:t>незалежно</a:t>
            </a:r>
            <a:r>
              <a:rPr lang="ru-RU" sz="1600" dirty="0"/>
              <a:t> </a:t>
            </a:r>
            <a:r>
              <a:rPr lang="ru-RU" sz="1600" dirty="0" err="1"/>
              <a:t>від</a:t>
            </a:r>
            <a:r>
              <a:rPr lang="ru-RU" sz="1600" dirty="0"/>
              <a:t> </a:t>
            </a:r>
            <a:r>
              <a:rPr lang="ru-RU" sz="1600" dirty="0" err="1"/>
              <a:t>їх</a:t>
            </a:r>
            <a:r>
              <a:rPr lang="ru-RU" sz="1600" dirty="0"/>
              <a:t> </a:t>
            </a:r>
            <a:r>
              <a:rPr lang="ru-RU" sz="1600" dirty="0" err="1"/>
              <a:t>форми</a:t>
            </a:r>
            <a:r>
              <a:rPr lang="ru-RU" sz="1600" dirty="0"/>
              <a:t> </a:t>
            </a:r>
            <a:r>
              <a:rPr lang="ru-RU" sz="1600" dirty="0" err="1"/>
              <a:t>власності</a:t>
            </a:r>
            <a:r>
              <a:rPr lang="ru-RU" sz="1600" dirty="0"/>
              <a:t> і </a:t>
            </a:r>
            <a:r>
              <a:rPr lang="ru-RU" sz="1600" dirty="0" err="1"/>
              <a:t>господарювання</a:t>
            </a:r>
            <a:r>
              <a:rPr lang="ru-RU" sz="1600" dirty="0"/>
              <a:t>. </a:t>
            </a:r>
            <a:r>
              <a:rPr lang="ru-RU" sz="1600" dirty="0" err="1"/>
              <a:t>Більш</a:t>
            </a:r>
            <a:r>
              <a:rPr lang="ru-RU" sz="1600" dirty="0"/>
              <a:t> </a:t>
            </a:r>
            <a:r>
              <a:rPr lang="ru-RU" sz="1600" dirty="0" err="1"/>
              <a:t>доцільним</a:t>
            </a:r>
            <a:r>
              <a:rPr lang="ru-RU" sz="1600" dirty="0"/>
              <a:t> </a:t>
            </a:r>
            <a:r>
              <a:rPr lang="ru-RU" sz="1600" dirty="0" err="1"/>
              <a:t>було</a:t>
            </a:r>
            <a:r>
              <a:rPr lang="ru-RU" sz="1600" dirty="0"/>
              <a:t> б </a:t>
            </a:r>
            <a:r>
              <a:rPr lang="ru-RU" sz="1600" dirty="0" err="1"/>
              <a:t>встановити</a:t>
            </a:r>
            <a:r>
              <a:rPr lang="ru-RU" sz="1600" dirty="0"/>
              <a:t> </a:t>
            </a:r>
            <a:r>
              <a:rPr lang="ru-RU" sz="1600" dirty="0" err="1"/>
              <a:t>різні</a:t>
            </a:r>
            <a:r>
              <a:rPr lang="ru-RU" sz="1600" dirty="0"/>
              <a:t> </a:t>
            </a:r>
            <a:r>
              <a:rPr lang="ru-RU" sz="1600" dirty="0" err="1"/>
              <a:t>квоти</a:t>
            </a:r>
            <a:r>
              <a:rPr lang="ru-RU" sz="1600" dirty="0"/>
              <a:t> </a:t>
            </a:r>
            <a:r>
              <a:rPr lang="ru-RU" sz="1600" dirty="0" err="1"/>
              <a:t>працевлаштування</a:t>
            </a:r>
            <a:r>
              <a:rPr lang="ru-RU" sz="1600" dirty="0"/>
              <a:t> </a:t>
            </a:r>
            <a:r>
              <a:rPr lang="ru-RU" sz="1600" dirty="0" err="1"/>
              <a:t>інвалідів</a:t>
            </a:r>
            <a:r>
              <a:rPr lang="ru-RU" sz="1600" dirty="0"/>
              <a:t> </a:t>
            </a:r>
            <a:r>
              <a:rPr lang="ru-RU" sz="1600" dirty="0" err="1"/>
              <a:t>залежно</a:t>
            </a:r>
            <a:r>
              <a:rPr lang="ru-RU" sz="1600" dirty="0"/>
              <a:t> </a:t>
            </a:r>
            <a:r>
              <a:rPr lang="ru-RU" sz="1600" dirty="0" err="1"/>
              <a:t>від</a:t>
            </a:r>
            <a:r>
              <a:rPr lang="ru-RU" sz="1600" dirty="0"/>
              <a:t> </a:t>
            </a:r>
            <a:r>
              <a:rPr lang="ru-RU" sz="1600" dirty="0" err="1"/>
              <a:t>галузевої</a:t>
            </a:r>
            <a:r>
              <a:rPr lang="ru-RU" sz="1600" dirty="0"/>
              <a:t> </a:t>
            </a:r>
            <a:r>
              <a:rPr lang="ru-RU" sz="1600" dirty="0" err="1"/>
              <a:t>спрямованості</a:t>
            </a:r>
            <a:r>
              <a:rPr lang="ru-RU" sz="1600" dirty="0"/>
              <a:t> </a:t>
            </a:r>
            <a:r>
              <a:rPr lang="ru-RU" sz="1600" dirty="0" err="1"/>
              <a:t>підприємства</a:t>
            </a:r>
            <a:r>
              <a:rPr lang="ru-RU" sz="1600" dirty="0"/>
              <a:t> </a:t>
            </a:r>
            <a:r>
              <a:rPr lang="ru-RU" sz="1600" dirty="0" err="1"/>
              <a:t>або</a:t>
            </a:r>
            <a:r>
              <a:rPr lang="ru-RU" sz="1600" dirty="0"/>
              <a:t> </a:t>
            </a:r>
            <a:r>
              <a:rPr lang="ru-RU" sz="1600" dirty="0" err="1"/>
              <a:t>встановити</a:t>
            </a:r>
            <a:r>
              <a:rPr lang="ru-RU" sz="1600" dirty="0"/>
              <a:t> альтернативу </a:t>
            </a:r>
            <a:r>
              <a:rPr lang="ru-RU" sz="1600" dirty="0" err="1"/>
              <a:t>сплати</a:t>
            </a:r>
            <a:r>
              <a:rPr lang="ru-RU" sz="1600" dirty="0"/>
              <a:t> </a:t>
            </a:r>
            <a:r>
              <a:rPr lang="ru-RU" sz="1600" dirty="0" err="1"/>
              <a:t>штрафів</a:t>
            </a:r>
            <a:r>
              <a:rPr lang="ru-RU" sz="1600" dirty="0"/>
              <a:t> для тих </a:t>
            </a:r>
            <a:r>
              <a:rPr lang="ru-RU" sz="1600" dirty="0" err="1"/>
              <a:t>роботодавців</a:t>
            </a:r>
            <a:r>
              <a:rPr lang="ru-RU" sz="1600" dirty="0"/>
              <a:t>, </a:t>
            </a:r>
            <a:r>
              <a:rPr lang="ru-RU" sz="1600" dirty="0" err="1"/>
              <a:t>які</a:t>
            </a:r>
            <a:r>
              <a:rPr lang="ru-RU" sz="1600" dirty="0"/>
              <a:t> </a:t>
            </a:r>
            <a:r>
              <a:rPr lang="ru-RU" sz="1600" dirty="0" err="1"/>
              <a:t>саме</a:t>
            </a:r>
            <a:r>
              <a:rPr lang="ru-RU" sz="1600" dirty="0"/>
              <a:t> через </a:t>
            </a:r>
            <a:r>
              <a:rPr lang="ru-RU" sz="1600" dirty="0" err="1"/>
              <a:t>специфіку</a:t>
            </a:r>
            <a:r>
              <a:rPr lang="ru-RU" sz="1600" dirty="0"/>
              <a:t> </a:t>
            </a:r>
            <a:r>
              <a:rPr lang="ru-RU" sz="1600" dirty="0" err="1"/>
              <a:t>свого</a:t>
            </a:r>
            <a:r>
              <a:rPr lang="ru-RU" sz="1600" dirty="0"/>
              <a:t> </a:t>
            </a:r>
            <a:r>
              <a:rPr lang="ru-RU" sz="1600" dirty="0" err="1"/>
              <a:t>виробництва</a:t>
            </a:r>
            <a:r>
              <a:rPr lang="ru-RU" sz="1600" dirty="0"/>
              <a:t> не </a:t>
            </a:r>
            <a:r>
              <a:rPr lang="ru-RU" sz="1600" dirty="0" err="1"/>
              <a:t>можуть</a:t>
            </a:r>
            <a:r>
              <a:rPr lang="ru-RU" sz="1600" dirty="0"/>
              <a:t> </a:t>
            </a:r>
            <a:r>
              <a:rPr lang="ru-RU" sz="1600" dirty="0" err="1"/>
              <a:t>виконувати</a:t>
            </a:r>
            <a:r>
              <a:rPr lang="ru-RU" sz="1600" dirty="0"/>
              <a:t> </a:t>
            </a:r>
            <a:r>
              <a:rPr lang="ru-RU" sz="1600" dirty="0" err="1"/>
              <a:t>нормативи</a:t>
            </a:r>
            <a:r>
              <a:rPr lang="ru-RU" sz="1600" dirty="0"/>
              <a:t> </a:t>
            </a:r>
            <a:r>
              <a:rPr lang="ru-RU" sz="1600" dirty="0" err="1"/>
              <a:t>із</a:t>
            </a:r>
            <a:r>
              <a:rPr lang="ru-RU" sz="1600" dirty="0"/>
              <a:t> </a:t>
            </a:r>
            <a:r>
              <a:rPr lang="ru-RU" sz="1600" dirty="0" err="1"/>
              <a:t>працевлаштування</a:t>
            </a:r>
            <a:r>
              <a:rPr lang="ru-RU" sz="1600" dirty="0"/>
              <a:t> </a:t>
            </a:r>
            <a:r>
              <a:rPr lang="ru-RU" sz="1600" dirty="0" err="1"/>
              <a:t>інвалідів</a:t>
            </a:r>
            <a:r>
              <a:rPr lang="ru-RU" sz="1600" dirty="0"/>
              <a:t>. </a:t>
            </a:r>
            <a:r>
              <a:rPr lang="ru-RU" sz="1600" dirty="0" err="1"/>
              <a:t>Така</a:t>
            </a:r>
            <a:r>
              <a:rPr lang="ru-RU" sz="1600" dirty="0"/>
              <a:t> альтернатива </a:t>
            </a:r>
            <a:r>
              <a:rPr lang="ru-RU" sz="1600" dirty="0" err="1"/>
              <a:t>полягає</a:t>
            </a:r>
            <a:r>
              <a:rPr lang="ru-RU" sz="1600" dirty="0"/>
              <a:t> у тому, </a:t>
            </a:r>
            <a:r>
              <a:rPr lang="ru-RU" sz="1600" dirty="0" err="1"/>
              <a:t>що</a:t>
            </a:r>
            <a:r>
              <a:rPr lang="ru-RU" sz="1600" dirty="0"/>
              <a:t> </a:t>
            </a:r>
            <a:r>
              <a:rPr lang="ru-RU" sz="1600" dirty="0" err="1"/>
              <a:t>роботодавцю</a:t>
            </a:r>
            <a:r>
              <a:rPr lang="ru-RU" sz="1600" dirty="0"/>
              <a:t> </a:t>
            </a:r>
            <a:r>
              <a:rPr lang="ru-RU" sz="1600" dirty="0" err="1"/>
              <a:t>надається</a:t>
            </a:r>
            <a:r>
              <a:rPr lang="ru-RU" sz="1600" dirty="0"/>
              <a:t> право </a:t>
            </a:r>
            <a:r>
              <a:rPr lang="ru-RU" sz="1600" dirty="0" err="1"/>
              <a:t>орендувати</a:t>
            </a:r>
            <a:r>
              <a:rPr lang="ru-RU" sz="1600" dirty="0"/>
              <a:t> </a:t>
            </a:r>
            <a:r>
              <a:rPr lang="ru-RU" sz="1600" dirty="0" err="1"/>
              <a:t>чи</a:t>
            </a:r>
            <a:r>
              <a:rPr lang="ru-RU" sz="1600" dirty="0"/>
              <a:t> </a:t>
            </a:r>
            <a:r>
              <a:rPr lang="ru-RU" sz="1600" dirty="0" err="1"/>
              <a:t>купувати</a:t>
            </a:r>
            <a:r>
              <a:rPr lang="ru-RU" sz="1600" dirty="0"/>
              <a:t> </a:t>
            </a:r>
            <a:r>
              <a:rPr lang="ru-RU" sz="1600" dirty="0" err="1"/>
              <a:t>робочі</a:t>
            </a:r>
            <a:r>
              <a:rPr lang="ru-RU" sz="1600" dirty="0"/>
              <a:t> </a:t>
            </a:r>
            <a:r>
              <a:rPr lang="ru-RU" sz="1600" dirty="0" err="1"/>
              <a:t>місця</a:t>
            </a:r>
            <a:r>
              <a:rPr lang="ru-RU" sz="1600" dirty="0"/>
              <a:t> в </a:t>
            </a:r>
            <a:r>
              <a:rPr lang="ru-RU" sz="1600" dirty="0" err="1"/>
              <a:t>іншій</a:t>
            </a:r>
            <a:r>
              <a:rPr lang="ru-RU" sz="1600" dirty="0"/>
              <a:t> </a:t>
            </a:r>
            <a:r>
              <a:rPr lang="ru-RU" sz="1600" dirty="0" err="1"/>
              <a:t>компанії</a:t>
            </a:r>
            <a:r>
              <a:rPr lang="ru-RU" sz="1600" dirty="0"/>
              <a:t> </a:t>
            </a:r>
            <a:r>
              <a:rPr lang="ru-RU" sz="1600" dirty="0" err="1"/>
              <a:t>або</a:t>
            </a:r>
            <a:r>
              <a:rPr lang="ru-RU" sz="1600" dirty="0"/>
              <a:t> за </a:t>
            </a:r>
            <a:r>
              <a:rPr lang="ru-RU" sz="1600" dirty="0" err="1"/>
              <a:t>рахунок</a:t>
            </a:r>
            <a:r>
              <a:rPr lang="ru-RU" sz="1600" dirty="0"/>
              <a:t> </a:t>
            </a:r>
            <a:r>
              <a:rPr lang="ru-RU" sz="1600" dirty="0" err="1"/>
              <a:t>власної</a:t>
            </a:r>
            <a:r>
              <a:rPr lang="ru-RU" sz="1600" dirty="0"/>
              <a:t> </a:t>
            </a:r>
            <a:r>
              <a:rPr lang="ru-RU" sz="1600" dirty="0" err="1"/>
              <a:t>квоти</a:t>
            </a:r>
            <a:r>
              <a:rPr lang="ru-RU" sz="1600" dirty="0"/>
              <a:t> </a:t>
            </a:r>
            <a:r>
              <a:rPr lang="ru-RU" sz="1600" dirty="0" err="1"/>
              <a:t>розміщувати</a:t>
            </a:r>
            <a:r>
              <a:rPr lang="ru-RU" sz="1600" dirty="0"/>
              <a:t> </a:t>
            </a:r>
            <a:r>
              <a:rPr lang="ru-RU" sz="1600" dirty="0" err="1"/>
              <a:t>виробниче</a:t>
            </a:r>
            <a:r>
              <a:rPr lang="ru-RU" sz="1600" dirty="0"/>
              <a:t> </a:t>
            </a:r>
            <a:r>
              <a:rPr lang="ru-RU" sz="1600" dirty="0" err="1"/>
              <a:t>замовлення</a:t>
            </a:r>
            <a:r>
              <a:rPr lang="ru-RU" sz="1600" dirty="0"/>
              <a:t> на </a:t>
            </a:r>
            <a:r>
              <a:rPr lang="ru-RU" sz="1600" dirty="0" err="1"/>
              <a:t>спеціалізованих</a:t>
            </a:r>
            <a:r>
              <a:rPr lang="ru-RU" sz="1600" dirty="0"/>
              <a:t> </a:t>
            </a:r>
            <a:r>
              <a:rPr lang="ru-RU" sz="1600" dirty="0" err="1"/>
              <a:t>підприємствах</a:t>
            </a:r>
            <a:r>
              <a:rPr lang="ru-RU" sz="1600" dirty="0"/>
              <a:t> </a:t>
            </a:r>
            <a:r>
              <a:rPr lang="ru-RU" sz="1600" dirty="0" err="1"/>
              <a:t>інвалідів</a:t>
            </a:r>
            <a:r>
              <a:rPr lang="ru-RU" sz="1600" dirty="0"/>
              <a:t>.</a:t>
            </a:r>
          </a:p>
        </p:txBody>
      </p:sp>
    </p:spTree>
    <p:extLst>
      <p:ext uri="{BB962C8B-B14F-4D97-AF65-F5344CB8AC3E}">
        <p14:creationId xmlns:p14="http://schemas.microsoft.com/office/powerpoint/2010/main" val="4173293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564904"/>
            <a:ext cx="5832648" cy="3600400"/>
          </a:xfrm>
        </p:spPr>
      </p:pic>
      <p:sp>
        <p:nvSpPr>
          <p:cNvPr id="3" name="Заголовок 2"/>
          <p:cNvSpPr>
            <a:spLocks noGrp="1"/>
          </p:cNvSpPr>
          <p:nvPr>
            <p:ph type="title"/>
          </p:nvPr>
        </p:nvSpPr>
        <p:spPr/>
        <p:txBody>
          <a:bodyPr>
            <a:noAutofit/>
          </a:bodyPr>
          <a:lstStyle/>
          <a:p>
            <a:r>
              <a:rPr lang="ru-RU" sz="1600" dirty="0" err="1"/>
              <a:t>Також</a:t>
            </a:r>
            <a:r>
              <a:rPr lang="ru-RU" sz="1600" dirty="0"/>
              <a:t> </a:t>
            </a:r>
            <a:r>
              <a:rPr lang="ru-RU" sz="1600" dirty="0" err="1"/>
              <a:t>виникає</a:t>
            </a:r>
            <a:r>
              <a:rPr lang="ru-RU" sz="1600" dirty="0"/>
              <a:t> </a:t>
            </a:r>
            <a:r>
              <a:rPr lang="ru-RU" sz="1600" dirty="0" err="1"/>
              <a:t>інша</a:t>
            </a:r>
            <a:r>
              <a:rPr lang="ru-RU" sz="1600" dirty="0"/>
              <a:t> проблема – </a:t>
            </a:r>
            <a:r>
              <a:rPr lang="ru-RU" sz="1600" dirty="0" err="1"/>
              <a:t>роботодавець</a:t>
            </a:r>
            <a:r>
              <a:rPr lang="ru-RU" sz="1600" dirty="0"/>
              <a:t> не є </a:t>
            </a:r>
            <a:r>
              <a:rPr lang="ru-RU" sz="1600" dirty="0" err="1"/>
              <a:t>зацікавленим</a:t>
            </a:r>
            <a:r>
              <a:rPr lang="ru-RU" sz="1600" dirty="0"/>
              <a:t> у </a:t>
            </a:r>
            <a:r>
              <a:rPr lang="ru-RU" sz="1600" dirty="0" err="1"/>
              <a:t>використанні</a:t>
            </a:r>
            <a:r>
              <a:rPr lang="ru-RU" sz="1600" dirty="0"/>
              <a:t> </a:t>
            </a:r>
            <a:r>
              <a:rPr lang="ru-RU" sz="1600" dirty="0" err="1"/>
              <a:t>праці</a:t>
            </a:r>
            <a:r>
              <a:rPr lang="ru-RU" sz="1600" dirty="0"/>
              <a:t> </a:t>
            </a:r>
            <a:r>
              <a:rPr lang="ru-RU" sz="1600" dirty="0" err="1"/>
              <a:t>інвалідів</a:t>
            </a:r>
            <a:r>
              <a:rPr lang="ru-RU" sz="1600" dirty="0"/>
              <a:t>. </a:t>
            </a:r>
            <a:r>
              <a:rPr lang="ru-RU" sz="1600" dirty="0" err="1"/>
              <a:t>Багатьом</a:t>
            </a:r>
            <a:r>
              <a:rPr lang="ru-RU" sz="1600" dirty="0"/>
              <a:t> </a:t>
            </a:r>
            <a:r>
              <a:rPr lang="ru-RU" sz="1600" dirty="0" err="1"/>
              <a:t>підприємствам</a:t>
            </a:r>
            <a:r>
              <a:rPr lang="ru-RU" sz="1600" dirty="0"/>
              <a:t> </a:t>
            </a:r>
            <a:r>
              <a:rPr lang="ru-RU" sz="1600" dirty="0" err="1"/>
              <a:t>вигідніше</a:t>
            </a:r>
            <a:r>
              <a:rPr lang="ru-RU" sz="1600" dirty="0"/>
              <a:t> </a:t>
            </a:r>
            <a:r>
              <a:rPr lang="ru-RU" sz="1600" dirty="0" err="1"/>
              <a:t>сплатити</a:t>
            </a:r>
            <a:r>
              <a:rPr lang="ru-RU" sz="1600" dirty="0"/>
              <a:t> штраф, </a:t>
            </a:r>
            <a:r>
              <a:rPr lang="ru-RU" sz="1600" dirty="0" err="1"/>
              <a:t>ніж</a:t>
            </a:r>
            <a:r>
              <a:rPr lang="ru-RU" sz="1600" dirty="0"/>
              <a:t> </a:t>
            </a:r>
            <a:r>
              <a:rPr lang="ru-RU" sz="1600" dirty="0" err="1"/>
              <a:t>наймати</a:t>
            </a:r>
            <a:r>
              <a:rPr lang="ru-RU" sz="1600" dirty="0"/>
              <a:t> на роботу </a:t>
            </a:r>
            <a:r>
              <a:rPr lang="ru-RU" sz="1600" dirty="0" err="1"/>
              <a:t>інваліда</a:t>
            </a:r>
            <a:r>
              <a:rPr lang="ru-RU" sz="1600" dirty="0"/>
              <a:t> та </a:t>
            </a:r>
            <a:r>
              <a:rPr lang="ru-RU" sz="1600" dirty="0" err="1"/>
              <a:t>забезпечуватийому</a:t>
            </a:r>
            <a:r>
              <a:rPr lang="ru-RU" sz="1600" dirty="0"/>
              <a:t> </a:t>
            </a:r>
            <a:r>
              <a:rPr lang="ru-RU" sz="1600" dirty="0" err="1"/>
              <a:t>індивідуальні</a:t>
            </a:r>
            <a:r>
              <a:rPr lang="ru-RU" sz="1600" dirty="0"/>
              <a:t> </a:t>
            </a:r>
            <a:r>
              <a:rPr lang="ru-RU" sz="1600" dirty="0" err="1"/>
              <a:t>умови</a:t>
            </a:r>
            <a:r>
              <a:rPr lang="ru-RU" sz="1600" dirty="0"/>
              <a:t> </a:t>
            </a:r>
            <a:r>
              <a:rPr lang="ru-RU" sz="1600" dirty="0" err="1"/>
              <a:t>реабілітації</a:t>
            </a:r>
            <a:r>
              <a:rPr lang="ru-RU" sz="1600" dirty="0"/>
              <a:t>. </a:t>
            </a:r>
            <a:r>
              <a:rPr lang="ru-RU" sz="1600" dirty="0" err="1"/>
              <a:t>Незацікавленість</a:t>
            </a:r>
            <a:r>
              <a:rPr lang="ru-RU" sz="1600" dirty="0"/>
              <a:t> </a:t>
            </a:r>
            <a:r>
              <a:rPr lang="ru-RU" sz="1600" dirty="0" err="1"/>
              <a:t>роботодавця</a:t>
            </a:r>
            <a:r>
              <a:rPr lang="ru-RU" sz="1600" dirty="0"/>
              <a:t> </a:t>
            </a:r>
            <a:r>
              <a:rPr lang="ru-RU" sz="1600" dirty="0" err="1"/>
              <a:t>тягне</a:t>
            </a:r>
            <a:r>
              <a:rPr lang="ru-RU" sz="1600" dirty="0"/>
              <a:t> за собою </a:t>
            </a:r>
            <a:r>
              <a:rPr lang="ru-RU" sz="1600" dirty="0" err="1"/>
              <a:t>неможливість</a:t>
            </a:r>
            <a:r>
              <a:rPr lang="ru-RU" sz="1600" dirty="0"/>
              <a:t> </a:t>
            </a:r>
            <a:r>
              <a:rPr lang="ru-RU" sz="1600" dirty="0" err="1"/>
              <a:t>забезпечення</a:t>
            </a:r>
            <a:r>
              <a:rPr lang="ru-RU" sz="1600" dirty="0"/>
              <a:t> </a:t>
            </a:r>
            <a:r>
              <a:rPr lang="ru-RU" sz="1600" dirty="0" err="1"/>
              <a:t>недискримінаційних</a:t>
            </a:r>
            <a:r>
              <a:rPr lang="ru-RU" sz="1600" dirty="0"/>
              <a:t> умов </a:t>
            </a:r>
            <a:r>
              <a:rPr lang="ru-RU" sz="1600" dirty="0" err="1"/>
              <a:t>праці</a:t>
            </a:r>
            <a:r>
              <a:rPr lang="ru-RU" sz="1600" dirty="0"/>
              <a:t>, </a:t>
            </a:r>
            <a:r>
              <a:rPr lang="ru-RU" sz="1600" dirty="0" err="1"/>
              <a:t>знущання</a:t>
            </a:r>
            <a:r>
              <a:rPr lang="ru-RU" sz="1600" dirty="0"/>
              <a:t> в </a:t>
            </a:r>
            <a:r>
              <a:rPr lang="ru-RU" sz="1600" dirty="0" err="1"/>
              <a:t>колективі</a:t>
            </a:r>
            <a:r>
              <a:rPr lang="ru-RU" sz="1600" dirty="0"/>
              <a:t> з боку </a:t>
            </a:r>
            <a:r>
              <a:rPr lang="ru-RU" sz="1600" dirty="0" err="1"/>
              <a:t>колег</a:t>
            </a:r>
            <a:r>
              <a:rPr lang="ru-RU" sz="1600" dirty="0"/>
              <a:t>, а тому не </a:t>
            </a:r>
            <a:r>
              <a:rPr lang="ru-RU" sz="1600" dirty="0" err="1"/>
              <a:t>виконується</a:t>
            </a:r>
            <a:r>
              <a:rPr lang="ru-RU" sz="1600" dirty="0"/>
              <a:t> </a:t>
            </a:r>
            <a:r>
              <a:rPr lang="ru-RU" sz="1600" dirty="0" err="1"/>
              <a:t>основна</a:t>
            </a:r>
            <a:r>
              <a:rPr lang="ru-RU" sz="1600" dirty="0"/>
              <a:t> мета – </a:t>
            </a:r>
            <a:r>
              <a:rPr lang="ru-RU" sz="1600" dirty="0" err="1"/>
              <a:t>реабілітація</a:t>
            </a:r>
            <a:r>
              <a:rPr lang="ru-RU" sz="1600" dirty="0"/>
              <a:t> </a:t>
            </a:r>
            <a:r>
              <a:rPr lang="ru-RU" sz="1600" dirty="0" err="1"/>
              <a:t>інваліда</a:t>
            </a:r>
            <a:r>
              <a:rPr lang="ru-RU" sz="1600" dirty="0"/>
              <a:t>. </a:t>
            </a:r>
          </a:p>
        </p:txBody>
      </p:sp>
    </p:spTree>
    <p:extLst>
      <p:ext uri="{BB962C8B-B14F-4D97-AF65-F5344CB8AC3E}">
        <p14:creationId xmlns:p14="http://schemas.microsoft.com/office/powerpoint/2010/main" val="2948374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420888"/>
            <a:ext cx="5472608" cy="3672408"/>
          </a:xfrm>
        </p:spPr>
      </p:pic>
      <p:sp>
        <p:nvSpPr>
          <p:cNvPr id="3" name="Заголовок 2"/>
          <p:cNvSpPr>
            <a:spLocks noGrp="1"/>
          </p:cNvSpPr>
          <p:nvPr>
            <p:ph type="title"/>
          </p:nvPr>
        </p:nvSpPr>
        <p:spPr/>
        <p:txBody>
          <a:bodyPr>
            <a:noAutofit/>
          </a:bodyPr>
          <a:lstStyle/>
          <a:p>
            <a:r>
              <a:rPr lang="ru-RU" sz="1600" dirty="0"/>
              <a:t>На мою думку, </a:t>
            </a:r>
            <a:r>
              <a:rPr lang="ru-RU" sz="1600" dirty="0" err="1"/>
              <a:t>більш</a:t>
            </a:r>
            <a:r>
              <a:rPr lang="ru-RU" sz="1600" dirty="0"/>
              <a:t> </a:t>
            </a:r>
            <a:r>
              <a:rPr lang="ru-RU" sz="1600" dirty="0" err="1"/>
              <a:t>дієвим</a:t>
            </a:r>
            <a:r>
              <a:rPr lang="ru-RU" sz="1600" dirty="0"/>
              <a:t> заходом, </a:t>
            </a:r>
            <a:r>
              <a:rPr lang="ru-RU" sz="1600" dirty="0" err="1"/>
              <a:t>спрямованим</a:t>
            </a:r>
            <a:r>
              <a:rPr lang="ru-RU" sz="1600" dirty="0"/>
              <a:t> на </a:t>
            </a:r>
            <a:r>
              <a:rPr lang="ru-RU" sz="1600" dirty="0" err="1"/>
              <a:t>працевлаштування</a:t>
            </a:r>
            <a:r>
              <a:rPr lang="ru-RU" sz="1600" dirty="0"/>
              <a:t> </a:t>
            </a:r>
            <a:r>
              <a:rPr lang="ru-RU" sz="1600" dirty="0" err="1"/>
              <a:t>інвалідів</a:t>
            </a:r>
            <a:r>
              <a:rPr lang="ru-RU" sz="1600" dirty="0"/>
              <a:t> є </a:t>
            </a:r>
            <a:r>
              <a:rPr lang="ru-RU" sz="1600" dirty="0" err="1"/>
              <a:t>встановлення</a:t>
            </a:r>
            <a:r>
              <a:rPr lang="ru-RU" sz="1600" dirty="0"/>
              <a:t> </a:t>
            </a:r>
            <a:r>
              <a:rPr lang="ru-RU" sz="1600" dirty="0" err="1"/>
              <a:t>податкової</a:t>
            </a:r>
            <a:r>
              <a:rPr lang="ru-RU" sz="1600" dirty="0"/>
              <a:t> </a:t>
            </a:r>
            <a:r>
              <a:rPr lang="ru-RU" sz="1600" dirty="0" err="1"/>
              <a:t>пільги</a:t>
            </a:r>
            <a:r>
              <a:rPr lang="ru-RU" sz="1600" dirty="0"/>
              <a:t> на </a:t>
            </a:r>
            <a:r>
              <a:rPr lang="ru-RU" sz="1600" dirty="0" err="1"/>
              <a:t>підприємствах</a:t>
            </a:r>
            <a:r>
              <a:rPr lang="ru-RU" sz="1600" dirty="0"/>
              <a:t>, де </a:t>
            </a:r>
            <a:r>
              <a:rPr lang="ru-RU" sz="1600" dirty="0" err="1"/>
              <a:t>використовується</a:t>
            </a:r>
            <a:r>
              <a:rPr lang="ru-RU" sz="1600" dirty="0"/>
              <a:t> </a:t>
            </a:r>
            <a:r>
              <a:rPr lang="ru-RU" sz="1600" dirty="0" err="1"/>
              <a:t>праця</a:t>
            </a:r>
            <a:r>
              <a:rPr lang="ru-RU" sz="1600" dirty="0"/>
              <a:t> </a:t>
            </a:r>
            <a:r>
              <a:rPr lang="ru-RU" sz="1600" dirty="0" err="1"/>
              <a:t>осіб</a:t>
            </a:r>
            <a:r>
              <a:rPr lang="ru-RU" sz="1600" dirty="0"/>
              <a:t> </a:t>
            </a:r>
            <a:r>
              <a:rPr lang="ru-RU" sz="1600" dirty="0" err="1"/>
              <a:t>зі</a:t>
            </a:r>
            <a:r>
              <a:rPr lang="ru-RU" sz="1600" dirty="0"/>
              <a:t> </a:t>
            </a:r>
            <a:r>
              <a:rPr lang="ru-RU" sz="1600" dirty="0" err="1"/>
              <a:t>зниженою</a:t>
            </a:r>
            <a:r>
              <a:rPr lang="ru-RU" sz="1600" dirty="0"/>
              <a:t> </a:t>
            </a:r>
            <a:r>
              <a:rPr lang="ru-RU" sz="1600" dirty="0" err="1"/>
              <a:t>працездатністю</a:t>
            </a:r>
            <a:r>
              <a:rPr lang="ru-RU" sz="1600" dirty="0"/>
              <a:t>. У чинному </a:t>
            </a:r>
            <a:r>
              <a:rPr lang="ru-RU" sz="1600" dirty="0" err="1"/>
              <a:t>законодавстві</a:t>
            </a:r>
            <a:r>
              <a:rPr lang="ru-RU" sz="1600" dirty="0"/>
              <a:t> </a:t>
            </a:r>
            <a:r>
              <a:rPr lang="ru-RU" sz="1600" dirty="0" err="1"/>
              <a:t>України</a:t>
            </a:r>
            <a:r>
              <a:rPr lang="ru-RU" sz="1600" dirty="0"/>
              <a:t> </a:t>
            </a:r>
            <a:r>
              <a:rPr lang="ru-RU" sz="1600" dirty="0" err="1"/>
              <a:t>міститься</a:t>
            </a:r>
            <a:r>
              <a:rPr lang="ru-RU" sz="1600" dirty="0"/>
              <a:t> норма, яка </a:t>
            </a:r>
            <a:r>
              <a:rPr lang="ru-RU" sz="1600" dirty="0" err="1"/>
              <a:t>надає</a:t>
            </a:r>
            <a:r>
              <a:rPr lang="ru-RU" sz="1600" dirty="0"/>
              <a:t> право на </a:t>
            </a:r>
            <a:r>
              <a:rPr lang="ru-RU" sz="1600" dirty="0" err="1"/>
              <a:t>пільги</a:t>
            </a:r>
            <a:r>
              <a:rPr lang="ru-RU" sz="1600" dirty="0"/>
              <a:t> </a:t>
            </a:r>
            <a:r>
              <a:rPr lang="ru-RU" sz="1600" dirty="0" err="1"/>
              <a:t>із</a:t>
            </a:r>
            <a:r>
              <a:rPr lang="ru-RU" sz="1600" dirty="0"/>
              <a:t> </a:t>
            </a:r>
            <a:r>
              <a:rPr lang="ru-RU" sz="1600" dirty="0" err="1"/>
              <a:t>сплати</a:t>
            </a:r>
            <a:r>
              <a:rPr lang="ru-RU" sz="1600" dirty="0"/>
              <a:t> </a:t>
            </a:r>
            <a:r>
              <a:rPr lang="ru-RU" sz="1600" dirty="0" err="1"/>
              <a:t>податків</a:t>
            </a:r>
            <a:r>
              <a:rPr lang="ru-RU" sz="1600" dirty="0"/>
              <a:t> і </a:t>
            </a:r>
            <a:r>
              <a:rPr lang="ru-RU" sz="1600" dirty="0" err="1"/>
              <a:t>зборів</a:t>
            </a:r>
            <a:r>
              <a:rPr lang="ru-RU" sz="1600" dirty="0"/>
              <a:t> </a:t>
            </a:r>
            <a:r>
              <a:rPr lang="ru-RU" sz="1600" dirty="0" err="1"/>
              <a:t>підприємствам</a:t>
            </a:r>
            <a:r>
              <a:rPr lang="ru-RU" sz="1600" dirty="0"/>
              <a:t> та </a:t>
            </a:r>
            <a:r>
              <a:rPr lang="ru-RU" sz="1600" dirty="0" err="1"/>
              <a:t>організаціям</a:t>
            </a:r>
            <a:r>
              <a:rPr lang="ru-RU" sz="1600" dirty="0"/>
              <a:t> </a:t>
            </a:r>
            <a:r>
              <a:rPr lang="ru-RU" sz="1600" dirty="0" err="1"/>
              <a:t>громадських</a:t>
            </a:r>
            <a:r>
              <a:rPr lang="ru-RU" sz="1600" dirty="0"/>
              <a:t> </a:t>
            </a:r>
            <a:r>
              <a:rPr lang="ru-RU" sz="1600" dirty="0" err="1"/>
              <a:t>організацій</a:t>
            </a:r>
            <a:r>
              <a:rPr lang="ru-RU" sz="1600" dirty="0"/>
              <a:t> </a:t>
            </a:r>
            <a:r>
              <a:rPr lang="ru-RU" sz="1600" dirty="0" err="1"/>
              <a:t>інвалідів</a:t>
            </a:r>
            <a:r>
              <a:rPr lang="ru-RU" sz="1600" dirty="0"/>
              <a:t> </a:t>
            </a:r>
            <a:r>
              <a:rPr lang="en-US" sz="1600" dirty="0" smtClean="0"/>
              <a:t>.</a:t>
            </a:r>
            <a:r>
              <a:rPr lang="ru-RU" sz="1600" dirty="0" err="1" smtClean="0"/>
              <a:t>Це</a:t>
            </a:r>
            <a:r>
              <a:rPr lang="ru-RU" sz="1600" dirty="0" smtClean="0"/>
              <a:t> </a:t>
            </a:r>
            <a:r>
              <a:rPr lang="ru-RU" sz="1600" dirty="0" err="1"/>
              <a:t>означає</a:t>
            </a:r>
            <a:r>
              <a:rPr lang="ru-RU" sz="1600" dirty="0"/>
              <a:t>, </a:t>
            </a:r>
            <a:r>
              <a:rPr lang="ru-RU" sz="1600" dirty="0" err="1"/>
              <a:t>що</a:t>
            </a:r>
            <a:r>
              <a:rPr lang="ru-RU" sz="1600" dirty="0"/>
              <a:t> </a:t>
            </a:r>
            <a:r>
              <a:rPr lang="ru-RU" sz="1600" dirty="0" err="1"/>
              <a:t>податкова</a:t>
            </a:r>
            <a:r>
              <a:rPr lang="ru-RU" sz="1600" dirty="0"/>
              <a:t> </a:t>
            </a:r>
            <a:r>
              <a:rPr lang="ru-RU" sz="1600" dirty="0" err="1"/>
              <a:t>пільга</a:t>
            </a:r>
            <a:r>
              <a:rPr lang="ru-RU" sz="1600" dirty="0"/>
              <a:t> </a:t>
            </a:r>
            <a:r>
              <a:rPr lang="ru-RU" sz="1600" dirty="0" err="1"/>
              <a:t>надається</a:t>
            </a:r>
            <a:r>
              <a:rPr lang="ru-RU" sz="1600" dirty="0"/>
              <a:t> </a:t>
            </a:r>
            <a:r>
              <a:rPr lang="ru-RU" sz="1600" dirty="0" err="1"/>
              <a:t>лише</a:t>
            </a:r>
            <a:r>
              <a:rPr lang="ru-RU" sz="1600" dirty="0"/>
              <a:t> </a:t>
            </a:r>
            <a:r>
              <a:rPr lang="ru-RU" sz="1600" dirty="0" err="1"/>
              <a:t>підприємствам</a:t>
            </a:r>
            <a:r>
              <a:rPr lang="ru-RU" sz="1600" dirty="0"/>
              <a:t> та </a:t>
            </a:r>
            <a:r>
              <a:rPr lang="ru-RU" sz="1600" dirty="0" err="1"/>
              <a:t>організаціям</a:t>
            </a:r>
            <a:r>
              <a:rPr lang="ru-RU" sz="1600" dirty="0"/>
              <a:t>, </a:t>
            </a:r>
            <a:r>
              <a:rPr lang="ru-RU" sz="1600" dirty="0" err="1"/>
              <a:t>які</a:t>
            </a:r>
            <a:r>
              <a:rPr lang="ru-RU" sz="1600" dirty="0"/>
              <a:t> </a:t>
            </a:r>
            <a:r>
              <a:rPr lang="ru-RU" sz="1600" dirty="0" err="1"/>
              <a:t>створюються</a:t>
            </a:r>
            <a:r>
              <a:rPr lang="ru-RU" sz="1600" dirty="0"/>
              <a:t> </a:t>
            </a:r>
            <a:r>
              <a:rPr lang="ru-RU" sz="1600" dirty="0" err="1"/>
              <a:t>громадськими</a:t>
            </a:r>
            <a:r>
              <a:rPr lang="ru-RU" sz="1600" dirty="0"/>
              <a:t> </a:t>
            </a:r>
            <a:r>
              <a:rPr lang="ru-RU" sz="1600" dirty="0" err="1"/>
              <a:t>організаціями</a:t>
            </a:r>
            <a:r>
              <a:rPr lang="ru-RU" sz="1600" dirty="0"/>
              <a:t> </a:t>
            </a:r>
            <a:r>
              <a:rPr lang="ru-RU" sz="1600" dirty="0" err="1"/>
              <a:t>інвалідів</a:t>
            </a:r>
            <a:r>
              <a:rPr lang="ru-RU" sz="1600" dirty="0"/>
              <a:t>.</a:t>
            </a:r>
          </a:p>
        </p:txBody>
      </p:sp>
    </p:spTree>
    <p:extLst>
      <p:ext uri="{BB962C8B-B14F-4D97-AF65-F5344CB8AC3E}">
        <p14:creationId xmlns:p14="http://schemas.microsoft.com/office/powerpoint/2010/main" val="2949243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276872"/>
            <a:ext cx="5170374" cy="3451225"/>
          </a:xfrm>
        </p:spPr>
      </p:pic>
      <p:sp>
        <p:nvSpPr>
          <p:cNvPr id="3" name="Заголовок 2"/>
          <p:cNvSpPr>
            <a:spLocks noGrp="1"/>
          </p:cNvSpPr>
          <p:nvPr>
            <p:ph type="title"/>
          </p:nvPr>
        </p:nvSpPr>
        <p:spPr/>
        <p:txBody>
          <a:bodyPr>
            <a:normAutofit/>
          </a:bodyPr>
          <a:lstStyle/>
          <a:p>
            <a:r>
              <a:rPr lang="ru-RU" sz="1800" dirty="0" err="1"/>
              <a:t>Вирішення</a:t>
            </a:r>
            <a:r>
              <a:rPr lang="ru-RU" sz="1800" dirty="0"/>
              <a:t> </a:t>
            </a:r>
            <a:r>
              <a:rPr lang="ru-RU" sz="1800" dirty="0" err="1"/>
              <a:t>цих</a:t>
            </a:r>
            <a:r>
              <a:rPr lang="ru-RU" sz="1800" dirty="0"/>
              <a:t> проблем і </a:t>
            </a:r>
            <a:r>
              <a:rPr lang="ru-RU" sz="1800" dirty="0" err="1"/>
              <a:t>постійне</a:t>
            </a:r>
            <a:r>
              <a:rPr lang="ru-RU" sz="1800" dirty="0"/>
              <a:t> </a:t>
            </a:r>
            <a:r>
              <a:rPr lang="ru-RU" sz="1800" dirty="0" err="1"/>
              <a:t>удосконалення</a:t>
            </a:r>
            <a:r>
              <a:rPr lang="ru-RU" sz="1800" dirty="0"/>
              <a:t> </a:t>
            </a:r>
            <a:r>
              <a:rPr lang="ru-RU" sz="1800" dirty="0" err="1"/>
              <a:t>законодавства</a:t>
            </a:r>
            <a:r>
              <a:rPr lang="ru-RU" sz="1800" dirty="0"/>
              <a:t> </a:t>
            </a:r>
            <a:r>
              <a:rPr lang="ru-RU" sz="1800" dirty="0" err="1"/>
              <a:t>дасть</a:t>
            </a:r>
            <a:r>
              <a:rPr lang="ru-RU" sz="1800" dirty="0"/>
              <a:t> </a:t>
            </a:r>
            <a:r>
              <a:rPr lang="ru-RU" sz="1800" dirty="0" err="1"/>
              <a:t>змогу</a:t>
            </a:r>
            <a:r>
              <a:rPr lang="ru-RU" sz="1800" dirty="0"/>
              <a:t> людям </a:t>
            </a:r>
            <a:r>
              <a:rPr lang="ru-RU" sz="1800" dirty="0" err="1"/>
              <a:t>зі</a:t>
            </a:r>
            <a:r>
              <a:rPr lang="ru-RU" sz="1800" dirty="0"/>
              <a:t> </a:t>
            </a:r>
            <a:r>
              <a:rPr lang="ru-RU" sz="1800" dirty="0" err="1"/>
              <a:t>зниженою</a:t>
            </a:r>
            <a:r>
              <a:rPr lang="ru-RU" sz="1800" dirty="0"/>
              <a:t> </a:t>
            </a:r>
            <a:r>
              <a:rPr lang="ru-RU" sz="1800" dirty="0" err="1"/>
              <a:t>працездатністю</a:t>
            </a:r>
            <a:r>
              <a:rPr lang="ru-RU" sz="1800" dirty="0"/>
              <a:t> </a:t>
            </a:r>
            <a:r>
              <a:rPr lang="ru-RU" sz="1800" dirty="0" err="1"/>
              <a:t>дійсно</a:t>
            </a:r>
            <a:r>
              <a:rPr lang="ru-RU" sz="1800" dirty="0"/>
              <a:t> </a:t>
            </a:r>
            <a:r>
              <a:rPr lang="ru-RU" sz="1800" dirty="0" err="1"/>
              <a:t>відчути</a:t>
            </a:r>
            <a:r>
              <a:rPr lang="ru-RU" sz="1800" dirty="0"/>
              <a:t> себе </a:t>
            </a:r>
            <a:r>
              <a:rPr lang="ru-RU" sz="1800" dirty="0" err="1"/>
              <a:t>необхідною</a:t>
            </a:r>
            <a:r>
              <a:rPr lang="ru-RU" sz="1800" dirty="0"/>
              <a:t> та </a:t>
            </a:r>
            <a:r>
              <a:rPr lang="ru-RU" sz="1800" dirty="0" err="1"/>
              <a:t>важливою</a:t>
            </a:r>
            <a:r>
              <a:rPr lang="ru-RU" sz="1800" dirty="0"/>
              <a:t> </a:t>
            </a:r>
            <a:r>
              <a:rPr lang="ru-RU" sz="1800" dirty="0" err="1"/>
              <a:t>частиною</a:t>
            </a:r>
            <a:r>
              <a:rPr lang="ru-RU" sz="1800" dirty="0"/>
              <a:t> </a:t>
            </a:r>
            <a:r>
              <a:rPr lang="ru-RU" sz="1800" dirty="0" err="1"/>
              <a:t>нашого</a:t>
            </a:r>
            <a:r>
              <a:rPr lang="ru-RU" sz="1800" dirty="0"/>
              <a:t> </a:t>
            </a:r>
            <a:r>
              <a:rPr lang="ru-RU" sz="1800" dirty="0" err="1"/>
              <a:t>соціуму</a:t>
            </a:r>
            <a:r>
              <a:rPr lang="ru-RU" sz="1800" dirty="0"/>
              <a:t>.</a:t>
            </a:r>
          </a:p>
        </p:txBody>
      </p:sp>
    </p:spTree>
    <p:extLst>
      <p:ext uri="{BB962C8B-B14F-4D97-AF65-F5344CB8AC3E}">
        <p14:creationId xmlns:p14="http://schemas.microsoft.com/office/powerpoint/2010/main" val="3267611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708920"/>
            <a:ext cx="5616624" cy="3312368"/>
          </a:xfrm>
        </p:spPr>
      </p:pic>
      <p:sp>
        <p:nvSpPr>
          <p:cNvPr id="3" name="Заголовок 2"/>
          <p:cNvSpPr>
            <a:spLocks noGrp="1"/>
          </p:cNvSpPr>
          <p:nvPr>
            <p:ph type="title"/>
          </p:nvPr>
        </p:nvSpPr>
        <p:spPr/>
        <p:txBody>
          <a:bodyPr>
            <a:normAutofit fontScale="90000"/>
          </a:bodyPr>
          <a:lstStyle/>
          <a:p>
            <a:r>
              <a:rPr lang="uk-UA" sz="2000" dirty="0"/>
              <a:t>Таким чином, держава створює умови для працевлаштування інвалідів шляхом надання робочих місць, а також встановленням певних санкцій щодо підприємств, установ, організацій, які не дотримуються порядку їх надання, забезпеченням інвалідам належних умов праці</a:t>
            </a:r>
            <a:r>
              <a:rPr lang="ru-RU" sz="2000" dirty="0"/>
              <a:t>.</a:t>
            </a:r>
            <a:r>
              <a:rPr lang="ru-RU" sz="1600" dirty="0"/>
              <a:t/>
            </a:r>
            <a:br>
              <a:rPr lang="ru-RU" sz="1600" dirty="0"/>
            </a:br>
            <a:endParaRPr lang="ru-RU" sz="1600" dirty="0"/>
          </a:p>
        </p:txBody>
      </p:sp>
    </p:spTree>
    <p:extLst>
      <p:ext uri="{BB962C8B-B14F-4D97-AF65-F5344CB8AC3E}">
        <p14:creationId xmlns:p14="http://schemas.microsoft.com/office/powerpoint/2010/main" val="1072874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988840"/>
            <a:ext cx="7272808" cy="4248472"/>
          </a:xfrm>
        </p:spPr>
      </p:pic>
      <p:sp>
        <p:nvSpPr>
          <p:cNvPr id="3" name="Заголовок 2"/>
          <p:cNvSpPr>
            <a:spLocks noGrp="1"/>
          </p:cNvSpPr>
          <p:nvPr>
            <p:ph type="title"/>
          </p:nvPr>
        </p:nvSpPr>
        <p:spPr>
          <a:xfrm>
            <a:off x="107504" y="116632"/>
            <a:ext cx="8928992" cy="1872208"/>
          </a:xfrm>
        </p:spPr>
        <p:txBody>
          <a:bodyPr>
            <a:normAutofit/>
          </a:bodyPr>
          <a:lstStyle/>
          <a:p>
            <a:r>
              <a:rPr lang="ru-RU" sz="1600" dirty="0" err="1"/>
              <a:t>Проблемі</a:t>
            </a:r>
            <a:r>
              <a:rPr lang="ru-RU" sz="1600" dirty="0"/>
              <a:t> </a:t>
            </a:r>
            <a:r>
              <a:rPr lang="ru-RU" sz="1600" dirty="0" err="1"/>
              <a:t>працевлаштування</a:t>
            </a:r>
            <a:r>
              <a:rPr lang="ru-RU" sz="1600" dirty="0"/>
              <a:t> </a:t>
            </a:r>
            <a:r>
              <a:rPr lang="ru-RU" sz="1600" dirty="0" err="1"/>
              <a:t>осіб</a:t>
            </a:r>
            <a:r>
              <a:rPr lang="ru-RU" sz="1600" dirty="0"/>
              <a:t> з </a:t>
            </a:r>
            <a:r>
              <a:rPr lang="ru-RU" sz="1600" dirty="0" err="1"/>
              <a:t>обмеженими</a:t>
            </a:r>
            <a:r>
              <a:rPr lang="ru-RU" sz="1600" dirty="0"/>
              <a:t> </a:t>
            </a:r>
            <a:r>
              <a:rPr lang="ru-RU" sz="1600" dirty="0" err="1"/>
              <a:t>можливостями</a:t>
            </a:r>
            <a:r>
              <a:rPr lang="ru-RU" sz="1600" dirty="0"/>
              <a:t> </a:t>
            </a:r>
            <a:r>
              <a:rPr lang="ru-RU" sz="1600" dirty="0" err="1"/>
              <a:t>останнім</a:t>
            </a:r>
            <a:r>
              <a:rPr lang="ru-RU" sz="1600" dirty="0"/>
              <a:t> часом </a:t>
            </a:r>
            <a:r>
              <a:rPr lang="ru-RU" sz="1600" dirty="0" err="1"/>
              <a:t>приділяється</a:t>
            </a:r>
            <a:r>
              <a:rPr lang="ru-RU" sz="1600" dirty="0"/>
              <a:t> </a:t>
            </a:r>
            <a:r>
              <a:rPr lang="ru-RU" sz="1600" dirty="0" err="1"/>
              <a:t>значна</a:t>
            </a:r>
            <a:r>
              <a:rPr lang="ru-RU" sz="1600" dirty="0"/>
              <a:t> </a:t>
            </a:r>
            <a:r>
              <a:rPr lang="ru-RU" sz="1600" dirty="0" err="1"/>
              <a:t>увага</a:t>
            </a:r>
            <a:r>
              <a:rPr lang="ru-RU" sz="1600" dirty="0"/>
              <a:t>. </a:t>
            </a:r>
            <a:r>
              <a:rPr lang="ru-RU" sz="1600" dirty="0" err="1"/>
              <a:t>Багато</a:t>
            </a:r>
            <a:r>
              <a:rPr lang="ru-RU" sz="1600" dirty="0"/>
              <a:t> </a:t>
            </a:r>
            <a:r>
              <a:rPr lang="ru-RU" sz="1600" dirty="0" err="1"/>
              <a:t>вчених</a:t>
            </a:r>
            <a:r>
              <a:rPr lang="ru-RU" sz="1600" dirty="0"/>
              <a:t> подавали </a:t>
            </a:r>
            <a:r>
              <a:rPr lang="ru-RU" sz="1600" dirty="0" err="1"/>
              <a:t>власне</a:t>
            </a:r>
            <a:r>
              <a:rPr lang="ru-RU" sz="1600" dirty="0"/>
              <a:t> </a:t>
            </a:r>
            <a:r>
              <a:rPr lang="ru-RU" sz="1600" dirty="0" err="1"/>
              <a:t>бачення</a:t>
            </a:r>
            <a:r>
              <a:rPr lang="ru-RU" sz="1600" dirty="0"/>
              <a:t> </a:t>
            </a:r>
            <a:r>
              <a:rPr lang="ru-RU" sz="1600" dirty="0" err="1"/>
              <a:t>цієї</a:t>
            </a:r>
            <a:r>
              <a:rPr lang="ru-RU" sz="1600" dirty="0"/>
              <a:t> </a:t>
            </a:r>
            <a:r>
              <a:rPr lang="ru-RU" sz="1600" dirty="0" err="1"/>
              <a:t>проблеми</a:t>
            </a:r>
            <a:r>
              <a:rPr lang="ru-RU" sz="1600" dirty="0"/>
              <a:t> і </a:t>
            </a:r>
            <a:r>
              <a:rPr lang="ru-RU" sz="1600" dirty="0" err="1"/>
              <a:t>власні</a:t>
            </a:r>
            <a:r>
              <a:rPr lang="ru-RU" sz="1600" dirty="0"/>
              <a:t> </a:t>
            </a:r>
            <a:r>
              <a:rPr lang="ru-RU" sz="1600" dirty="0" err="1"/>
              <a:t>вектори</a:t>
            </a:r>
            <a:r>
              <a:rPr lang="ru-RU" sz="1600" dirty="0"/>
              <a:t> </a:t>
            </a:r>
            <a:r>
              <a:rPr lang="ru-RU" sz="1600" dirty="0" err="1"/>
              <a:t>її</a:t>
            </a:r>
            <a:r>
              <a:rPr lang="ru-RU" sz="1600" dirty="0"/>
              <a:t> </a:t>
            </a:r>
            <a:r>
              <a:rPr lang="ru-RU" sz="1600" dirty="0" err="1"/>
              <a:t>вирішення</a:t>
            </a:r>
            <a:r>
              <a:rPr lang="ru-RU" sz="1600" dirty="0"/>
              <a:t>. </a:t>
            </a:r>
            <a:r>
              <a:rPr lang="ru-RU" sz="1600" dirty="0" err="1"/>
              <a:t>Серед</a:t>
            </a:r>
            <a:r>
              <a:rPr lang="ru-RU" sz="1600" dirty="0"/>
              <a:t> них </a:t>
            </a:r>
            <a:r>
              <a:rPr lang="ru-RU" sz="1600" dirty="0" err="1"/>
              <a:t>можна</a:t>
            </a:r>
            <a:r>
              <a:rPr lang="ru-RU" sz="1600" dirty="0"/>
              <a:t> </a:t>
            </a:r>
            <a:r>
              <a:rPr lang="ru-RU" sz="1600" dirty="0" err="1"/>
              <a:t>виділити</a:t>
            </a:r>
            <a:r>
              <a:rPr lang="ru-RU" sz="1600" dirty="0"/>
              <a:t> таких, як Н.Б. </a:t>
            </a:r>
            <a:r>
              <a:rPr lang="ru-RU" sz="1600" dirty="0" err="1"/>
              <a:t>Болотіна</a:t>
            </a:r>
            <a:r>
              <a:rPr lang="ru-RU" sz="1600" dirty="0"/>
              <a:t>, В.І. Прокопенко, О.М. Ярошенко, Г.І. </a:t>
            </a:r>
            <a:r>
              <a:rPr lang="ru-RU" sz="1600" dirty="0" err="1"/>
              <a:t>Чанишева</a:t>
            </a:r>
            <a:r>
              <a:rPr lang="ru-RU" sz="1600" dirty="0"/>
              <a:t>, К.П. </a:t>
            </a:r>
            <a:r>
              <a:rPr lang="ru-RU" sz="1600" dirty="0" err="1"/>
              <a:t>Уржинський</a:t>
            </a:r>
            <a:r>
              <a:rPr lang="ru-RU" sz="1600" dirty="0"/>
              <a:t> та </a:t>
            </a:r>
            <a:r>
              <a:rPr lang="ru-RU" sz="1600" dirty="0" err="1"/>
              <a:t>багато</a:t>
            </a:r>
            <a:r>
              <a:rPr lang="ru-RU" sz="1600" dirty="0"/>
              <a:t> </a:t>
            </a:r>
            <a:r>
              <a:rPr lang="ru-RU" sz="1600" dirty="0" err="1"/>
              <a:t>інших</a:t>
            </a:r>
            <a:r>
              <a:rPr lang="ru-RU" sz="1600" dirty="0"/>
              <a:t>. Треба </a:t>
            </a:r>
            <a:r>
              <a:rPr lang="ru-RU" sz="1600" dirty="0" err="1"/>
              <a:t>зазначити</a:t>
            </a:r>
            <a:r>
              <a:rPr lang="ru-RU" sz="1600" dirty="0"/>
              <a:t>, </a:t>
            </a:r>
            <a:r>
              <a:rPr lang="ru-RU" sz="1600" dirty="0" err="1"/>
              <a:t>що</a:t>
            </a:r>
            <a:r>
              <a:rPr lang="ru-RU" sz="1600" dirty="0"/>
              <a:t> </a:t>
            </a:r>
            <a:r>
              <a:rPr lang="ru-RU" sz="1600" dirty="0" err="1"/>
              <a:t>відбуваються</a:t>
            </a:r>
            <a:r>
              <a:rPr lang="ru-RU" sz="1600" dirty="0"/>
              <a:t> </a:t>
            </a:r>
            <a:r>
              <a:rPr lang="ru-RU" sz="1600" dirty="0" err="1"/>
              <a:t>певні</a:t>
            </a:r>
            <a:r>
              <a:rPr lang="ru-RU" sz="1600" dirty="0"/>
              <a:t> </a:t>
            </a:r>
            <a:r>
              <a:rPr lang="ru-RU" sz="1600" dirty="0" err="1"/>
              <a:t>зрушення</a:t>
            </a:r>
            <a:r>
              <a:rPr lang="ru-RU" sz="1600" dirty="0"/>
              <a:t> у </a:t>
            </a:r>
            <a:r>
              <a:rPr lang="ru-RU" sz="1600" dirty="0" err="1"/>
              <a:t>розвитку</a:t>
            </a:r>
            <a:r>
              <a:rPr lang="ru-RU" sz="1600" dirty="0"/>
              <a:t> </a:t>
            </a:r>
            <a:r>
              <a:rPr lang="ru-RU" sz="1600" dirty="0" err="1"/>
              <a:t>українського</a:t>
            </a:r>
            <a:r>
              <a:rPr lang="ru-RU" sz="1600" dirty="0"/>
              <a:t> </a:t>
            </a:r>
            <a:r>
              <a:rPr lang="ru-RU" sz="1600" dirty="0" err="1"/>
              <a:t>законодавства</a:t>
            </a:r>
            <a:r>
              <a:rPr lang="ru-RU" sz="1600" dirty="0"/>
              <a:t>, </a:t>
            </a:r>
            <a:r>
              <a:rPr lang="ru-RU" sz="1600" dirty="0" err="1"/>
              <a:t>однак</a:t>
            </a:r>
            <a:r>
              <a:rPr lang="ru-RU" sz="1600" dirty="0"/>
              <a:t> </a:t>
            </a:r>
            <a:r>
              <a:rPr lang="ru-RU" sz="1600" dirty="0" err="1"/>
              <a:t>ця</a:t>
            </a:r>
            <a:r>
              <a:rPr lang="ru-RU" sz="1600" dirty="0"/>
              <a:t> проблема не </a:t>
            </a:r>
            <a:r>
              <a:rPr lang="ru-RU" sz="1600" dirty="0" err="1"/>
              <a:t>втрачає</a:t>
            </a:r>
            <a:r>
              <a:rPr lang="ru-RU" sz="1600" dirty="0"/>
              <a:t> </a:t>
            </a:r>
            <a:r>
              <a:rPr lang="ru-RU" sz="1600" dirty="0" err="1"/>
              <a:t>своєї</a:t>
            </a:r>
            <a:r>
              <a:rPr lang="ru-RU" sz="1600" dirty="0"/>
              <a:t> </a:t>
            </a:r>
            <a:r>
              <a:rPr lang="ru-RU" sz="1600" dirty="0" err="1"/>
              <a:t>актуальності</a:t>
            </a:r>
            <a:r>
              <a:rPr lang="ru-RU" sz="1600" dirty="0"/>
              <a:t> й на </a:t>
            </a:r>
            <a:r>
              <a:rPr lang="ru-RU" sz="1600" dirty="0" err="1"/>
              <a:t>сьогоднішній</a:t>
            </a:r>
            <a:r>
              <a:rPr lang="ru-RU" sz="1600" dirty="0"/>
              <a:t> день</a:t>
            </a:r>
            <a:r>
              <a:rPr lang="ru-RU" sz="1200" dirty="0"/>
              <a:t>.</a:t>
            </a:r>
          </a:p>
        </p:txBody>
      </p:sp>
    </p:spTree>
    <p:extLst>
      <p:ext uri="{BB962C8B-B14F-4D97-AF65-F5344CB8AC3E}">
        <p14:creationId xmlns:p14="http://schemas.microsoft.com/office/powerpoint/2010/main" val="3580548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268760"/>
            <a:ext cx="7704856" cy="4896544"/>
          </a:xfrm>
        </p:spPr>
      </p:pic>
    </p:spTree>
    <p:extLst>
      <p:ext uri="{BB962C8B-B14F-4D97-AF65-F5344CB8AC3E}">
        <p14:creationId xmlns:p14="http://schemas.microsoft.com/office/powerpoint/2010/main" val="512665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2492896"/>
            <a:ext cx="7128791" cy="3960440"/>
          </a:xfrm>
        </p:spPr>
      </p:pic>
      <p:sp>
        <p:nvSpPr>
          <p:cNvPr id="3" name="Заголовок 2"/>
          <p:cNvSpPr>
            <a:spLocks noGrp="1"/>
          </p:cNvSpPr>
          <p:nvPr>
            <p:ph type="title"/>
          </p:nvPr>
        </p:nvSpPr>
        <p:spPr/>
        <p:txBody>
          <a:bodyPr/>
          <a:lstStyle/>
          <a:p>
            <a:r>
              <a:rPr lang="ru-RU" dirty="0" err="1" smtClean="0"/>
              <a:t>Дякую</a:t>
            </a:r>
            <a:r>
              <a:rPr lang="ru-RU" dirty="0" smtClean="0"/>
              <a:t> за </a:t>
            </a:r>
            <a:r>
              <a:rPr lang="ru-RU" dirty="0" err="1" smtClean="0"/>
              <a:t>увагу</a:t>
            </a:r>
            <a:r>
              <a:rPr lang="ru-RU" dirty="0" smtClean="0"/>
              <a:t>:)</a:t>
            </a:r>
            <a:endParaRPr lang="ru-RU" dirty="0"/>
          </a:p>
        </p:txBody>
      </p:sp>
    </p:spTree>
    <p:extLst>
      <p:ext uri="{BB962C8B-B14F-4D97-AF65-F5344CB8AC3E}">
        <p14:creationId xmlns:p14="http://schemas.microsoft.com/office/powerpoint/2010/main" val="2810761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060848"/>
            <a:ext cx="6408712" cy="4171305"/>
          </a:xfrm>
        </p:spPr>
      </p:pic>
    </p:spTree>
    <p:extLst>
      <p:ext uri="{BB962C8B-B14F-4D97-AF65-F5344CB8AC3E}">
        <p14:creationId xmlns:p14="http://schemas.microsoft.com/office/powerpoint/2010/main" val="2556366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636912"/>
            <a:ext cx="4896544" cy="2952328"/>
          </a:xfrm>
        </p:spPr>
      </p:pic>
      <p:sp>
        <p:nvSpPr>
          <p:cNvPr id="3" name="Заголовок 2"/>
          <p:cNvSpPr>
            <a:spLocks noGrp="1"/>
          </p:cNvSpPr>
          <p:nvPr>
            <p:ph type="title"/>
          </p:nvPr>
        </p:nvSpPr>
        <p:spPr/>
        <p:txBody>
          <a:bodyPr>
            <a:normAutofit/>
          </a:bodyPr>
          <a:lstStyle/>
          <a:p>
            <a:r>
              <a:rPr lang="uk-UA" sz="1800" dirty="0"/>
              <a:t>Основним елементом професійної реабілітації є професійне навчання, яке здійснюється в установах (центрах, відділеннях) професійної реабілітації сфери управління Мінпраці України.</a:t>
            </a:r>
            <a:r>
              <a:rPr lang="ru-RU" sz="1800" dirty="0"/>
              <a:t/>
            </a:r>
            <a:br>
              <a:rPr lang="ru-RU" sz="1800" dirty="0"/>
            </a:br>
            <a:endParaRPr lang="ru-RU" sz="1800" dirty="0"/>
          </a:p>
        </p:txBody>
      </p:sp>
    </p:spTree>
    <p:extLst>
      <p:ext uri="{BB962C8B-B14F-4D97-AF65-F5344CB8AC3E}">
        <p14:creationId xmlns:p14="http://schemas.microsoft.com/office/powerpoint/2010/main" val="3243783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420888"/>
            <a:ext cx="4930321" cy="3451225"/>
          </a:xfrm>
        </p:spPr>
      </p:pic>
      <p:sp>
        <p:nvSpPr>
          <p:cNvPr id="3" name="Заголовок 2"/>
          <p:cNvSpPr>
            <a:spLocks noGrp="1"/>
          </p:cNvSpPr>
          <p:nvPr>
            <p:ph type="title"/>
          </p:nvPr>
        </p:nvSpPr>
        <p:spPr>
          <a:xfrm>
            <a:off x="457200" y="338328"/>
            <a:ext cx="8507288" cy="1434488"/>
          </a:xfrm>
        </p:spPr>
        <p:txBody>
          <a:bodyPr>
            <a:noAutofit/>
          </a:bodyPr>
          <a:lstStyle/>
          <a:p>
            <a:r>
              <a:rPr lang="uk-UA" sz="1600" dirty="0"/>
              <a:t>На сьогодні в системі </a:t>
            </a:r>
            <a:r>
              <a:rPr lang="uk-UA" sz="1600" dirty="0" err="1"/>
              <a:t>Мінсоцполітики</a:t>
            </a:r>
            <a:r>
              <a:rPr lang="uk-UA" sz="1600" dirty="0"/>
              <a:t> функціонує 12 Центрів професійної реабілітації інвалідів:</a:t>
            </a:r>
            <a:r>
              <a:rPr lang="ru-RU" sz="1600" dirty="0"/>
              <a:t/>
            </a:r>
            <a:br>
              <a:rPr lang="ru-RU" sz="1600" dirty="0"/>
            </a:br>
            <a:r>
              <a:rPr lang="uk-UA" sz="1600" dirty="0"/>
              <a:t>Всеукраїнський Центр професійної реабілітації інвалідів, який здійснюється навчання за такими робітничими професіями: вишивальниця, швачка, оператор комп'ютерного набору, перукар, слюсар із ремонту автомобілів, бджоляр, соціальний робітник, взуттьовик із ремонту взуття, обліковець із реєстрації бухгалтерських даних, секретар керівника, касир.</a:t>
            </a:r>
            <a:r>
              <a:rPr lang="ru-RU" sz="1600" dirty="0"/>
              <a:t/>
            </a:r>
            <a:br>
              <a:rPr lang="ru-RU" sz="1600" dirty="0"/>
            </a:br>
            <a:endParaRPr lang="ru-RU" sz="1600" dirty="0"/>
          </a:p>
        </p:txBody>
      </p:sp>
    </p:spTree>
    <p:extLst>
      <p:ext uri="{BB962C8B-B14F-4D97-AF65-F5344CB8AC3E}">
        <p14:creationId xmlns:p14="http://schemas.microsoft.com/office/powerpoint/2010/main" val="1438439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492896"/>
            <a:ext cx="5544616" cy="3836551"/>
          </a:xfrm>
        </p:spPr>
      </p:pic>
      <p:sp>
        <p:nvSpPr>
          <p:cNvPr id="3" name="Заголовок 2"/>
          <p:cNvSpPr>
            <a:spLocks noGrp="1"/>
          </p:cNvSpPr>
          <p:nvPr>
            <p:ph type="title"/>
          </p:nvPr>
        </p:nvSpPr>
        <p:spPr/>
        <p:txBody>
          <a:bodyPr>
            <a:noAutofit/>
          </a:bodyPr>
          <a:lstStyle/>
          <a:p>
            <a:r>
              <a:rPr lang="ru-RU" sz="1800" dirty="0"/>
              <a:t>На </a:t>
            </a:r>
            <a:r>
              <a:rPr lang="ru-RU" sz="1800" dirty="0" err="1"/>
              <a:t>сьогодні</a:t>
            </a:r>
            <a:r>
              <a:rPr lang="ru-RU" sz="1800" dirty="0"/>
              <a:t> </a:t>
            </a:r>
            <a:r>
              <a:rPr lang="ru-RU" sz="1800" dirty="0" err="1"/>
              <a:t>зростання</a:t>
            </a:r>
            <a:r>
              <a:rPr lang="ru-RU" sz="1800" dirty="0"/>
              <a:t> </a:t>
            </a:r>
            <a:r>
              <a:rPr lang="ru-RU" sz="1800" dirty="0" err="1"/>
              <a:t>чисельності</a:t>
            </a:r>
            <a:r>
              <a:rPr lang="ru-RU" sz="1800" dirty="0"/>
              <a:t> </a:t>
            </a:r>
            <a:r>
              <a:rPr lang="ru-RU" sz="1800" dirty="0" err="1"/>
              <a:t>інвалідів</a:t>
            </a:r>
            <a:r>
              <a:rPr lang="ru-RU" sz="1800" dirty="0"/>
              <a:t> є проблемою не </a:t>
            </a:r>
            <a:r>
              <a:rPr lang="ru-RU" sz="1800" dirty="0" err="1"/>
              <a:t>лише</a:t>
            </a:r>
            <a:r>
              <a:rPr lang="ru-RU" sz="1800" dirty="0"/>
              <a:t> </a:t>
            </a:r>
            <a:r>
              <a:rPr lang="ru-RU" sz="1800" dirty="0" err="1"/>
              <a:t>нашої</a:t>
            </a:r>
            <a:r>
              <a:rPr lang="ru-RU" sz="1800" dirty="0"/>
              <a:t> </a:t>
            </a:r>
            <a:r>
              <a:rPr lang="ru-RU" sz="1800" dirty="0" err="1"/>
              <a:t>держави</a:t>
            </a:r>
            <a:r>
              <a:rPr lang="ru-RU" sz="1800" dirty="0"/>
              <a:t>, а й </a:t>
            </a:r>
            <a:r>
              <a:rPr lang="ru-RU" sz="1800" dirty="0" err="1"/>
              <a:t>всього</a:t>
            </a:r>
            <a:r>
              <a:rPr lang="ru-RU" sz="1800" dirty="0"/>
              <a:t> </a:t>
            </a:r>
            <a:r>
              <a:rPr lang="ru-RU" sz="1800" dirty="0" err="1"/>
              <a:t>світу</a:t>
            </a:r>
            <a:r>
              <a:rPr lang="ru-RU" sz="1800" dirty="0"/>
              <a:t>. За </a:t>
            </a:r>
            <a:r>
              <a:rPr lang="ru-RU" sz="1800" dirty="0" err="1"/>
              <a:t>даними</a:t>
            </a:r>
            <a:r>
              <a:rPr lang="ru-RU" sz="1800" dirty="0"/>
              <a:t> </a:t>
            </a:r>
            <a:r>
              <a:rPr lang="ru-RU" sz="1800" dirty="0" err="1"/>
              <a:t>Всесвітньої</a:t>
            </a:r>
            <a:r>
              <a:rPr lang="ru-RU" sz="1800" dirty="0"/>
              <a:t> </a:t>
            </a:r>
            <a:r>
              <a:rPr lang="ru-RU" sz="1800" dirty="0" err="1"/>
              <a:t>організації</a:t>
            </a:r>
            <a:r>
              <a:rPr lang="ru-RU" sz="1800" dirty="0"/>
              <a:t> </a:t>
            </a:r>
            <a:r>
              <a:rPr lang="ru-RU" sz="1800" dirty="0" err="1"/>
              <a:t>охорони</a:t>
            </a:r>
            <a:r>
              <a:rPr lang="ru-RU" sz="1800" dirty="0"/>
              <a:t> </a:t>
            </a:r>
            <a:r>
              <a:rPr lang="ru-RU" sz="1800" dirty="0" err="1"/>
              <a:t>здоров’я</a:t>
            </a:r>
            <a:r>
              <a:rPr lang="ru-RU" sz="1800" dirty="0"/>
              <a:t>, у </a:t>
            </a:r>
            <a:r>
              <a:rPr lang="ru-RU" sz="1800" dirty="0" err="1"/>
              <a:t>всьому</a:t>
            </a:r>
            <a:r>
              <a:rPr lang="ru-RU" sz="1800" dirty="0"/>
              <a:t> </a:t>
            </a:r>
            <a:r>
              <a:rPr lang="ru-RU" sz="1800" dirty="0" err="1"/>
              <a:t>світі</a:t>
            </a:r>
            <a:r>
              <a:rPr lang="ru-RU" sz="1800" dirty="0"/>
              <a:t> </a:t>
            </a:r>
            <a:r>
              <a:rPr lang="ru-RU" sz="1800" dirty="0" err="1"/>
              <a:t>майже</a:t>
            </a:r>
            <a:r>
              <a:rPr lang="ru-RU" sz="1800" dirty="0"/>
              <a:t> 15% </a:t>
            </a:r>
            <a:r>
              <a:rPr lang="ru-RU" sz="1800" dirty="0" err="1"/>
              <a:t>населення</a:t>
            </a:r>
            <a:r>
              <a:rPr lang="ru-RU" sz="1800" dirty="0"/>
              <a:t> </a:t>
            </a:r>
            <a:r>
              <a:rPr lang="ru-RU" sz="1800" dirty="0" err="1"/>
              <a:t>має</a:t>
            </a:r>
            <a:r>
              <a:rPr lang="ru-RU" sz="1800" dirty="0"/>
              <a:t> </a:t>
            </a:r>
            <a:r>
              <a:rPr lang="ru-RU" sz="1800" dirty="0" err="1"/>
              <a:t>інвалідність</a:t>
            </a:r>
            <a:r>
              <a:rPr lang="ru-RU" sz="1800" dirty="0"/>
              <a:t>. Станом на 2014 </a:t>
            </a:r>
            <a:r>
              <a:rPr lang="ru-RU" sz="1800" dirty="0" err="1"/>
              <a:t>рік</a:t>
            </a:r>
            <a:r>
              <a:rPr lang="ru-RU" sz="1800" dirty="0"/>
              <a:t> в </a:t>
            </a:r>
            <a:r>
              <a:rPr lang="ru-RU" sz="1800" dirty="0" err="1"/>
              <a:t>Україні</a:t>
            </a:r>
            <a:r>
              <a:rPr lang="ru-RU" sz="1800" dirty="0"/>
              <a:t> </a:t>
            </a:r>
            <a:r>
              <a:rPr lang="ru-RU" sz="1800" dirty="0" err="1"/>
              <a:t>налічується</a:t>
            </a:r>
            <a:r>
              <a:rPr lang="ru-RU" sz="1800" dirty="0"/>
              <a:t> 2,8 </a:t>
            </a:r>
            <a:r>
              <a:rPr lang="ru-RU" sz="1800" dirty="0" err="1"/>
              <a:t>мільйонів</a:t>
            </a:r>
            <a:r>
              <a:rPr lang="ru-RU" sz="1800" dirty="0"/>
              <a:t> </a:t>
            </a:r>
            <a:r>
              <a:rPr lang="ru-RU" sz="1800" dirty="0" err="1"/>
              <a:t>осіб</a:t>
            </a:r>
            <a:r>
              <a:rPr lang="ru-RU" sz="1800" dirty="0"/>
              <a:t>, </a:t>
            </a:r>
            <a:r>
              <a:rPr lang="ru-RU" sz="1800" dirty="0" err="1"/>
              <a:t>визнаних</a:t>
            </a:r>
            <a:r>
              <a:rPr lang="ru-RU" sz="1800" dirty="0"/>
              <a:t> </a:t>
            </a:r>
            <a:r>
              <a:rPr lang="ru-RU" sz="1800" dirty="0" err="1"/>
              <a:t>інвалідами</a:t>
            </a:r>
            <a:r>
              <a:rPr lang="ru-RU" sz="1800" dirty="0"/>
              <a:t>, </a:t>
            </a:r>
            <a:r>
              <a:rPr lang="ru-RU" sz="1800" dirty="0" err="1"/>
              <a:t>що</a:t>
            </a:r>
            <a:r>
              <a:rPr lang="ru-RU" sz="1800" dirty="0"/>
              <a:t> становить 6,1% </a:t>
            </a:r>
            <a:r>
              <a:rPr lang="ru-RU" sz="1800" dirty="0" err="1"/>
              <a:t>від</a:t>
            </a:r>
            <a:r>
              <a:rPr lang="ru-RU" sz="1800" dirty="0"/>
              <a:t> </a:t>
            </a:r>
            <a:r>
              <a:rPr lang="ru-RU" sz="1800" dirty="0" err="1"/>
              <a:t>загальної</a:t>
            </a:r>
            <a:r>
              <a:rPr lang="ru-RU" sz="1800" dirty="0"/>
              <a:t> </a:t>
            </a:r>
            <a:r>
              <a:rPr lang="ru-RU" sz="1800" dirty="0" err="1"/>
              <a:t>чисельності</a:t>
            </a:r>
            <a:r>
              <a:rPr lang="ru-RU" sz="1800" dirty="0"/>
              <a:t> </a:t>
            </a:r>
            <a:r>
              <a:rPr lang="ru-RU" sz="1800" dirty="0" err="1"/>
              <a:t>населення</a:t>
            </a:r>
            <a:r>
              <a:rPr lang="ru-RU" sz="1800" dirty="0"/>
              <a:t>.</a:t>
            </a:r>
          </a:p>
        </p:txBody>
      </p:sp>
    </p:spTree>
    <p:extLst>
      <p:ext uri="{BB962C8B-B14F-4D97-AF65-F5344CB8AC3E}">
        <p14:creationId xmlns:p14="http://schemas.microsoft.com/office/powerpoint/2010/main" val="1297157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492896"/>
            <a:ext cx="5328592" cy="3888432"/>
          </a:xfrm>
        </p:spPr>
      </p:pic>
      <p:sp>
        <p:nvSpPr>
          <p:cNvPr id="3" name="Заголовок 2"/>
          <p:cNvSpPr>
            <a:spLocks noGrp="1"/>
          </p:cNvSpPr>
          <p:nvPr>
            <p:ph type="title"/>
          </p:nvPr>
        </p:nvSpPr>
        <p:spPr>
          <a:xfrm>
            <a:off x="179512" y="0"/>
            <a:ext cx="8712968" cy="2204864"/>
          </a:xfrm>
        </p:spPr>
        <p:txBody>
          <a:bodyPr>
            <a:noAutofit/>
          </a:bodyPr>
          <a:lstStyle/>
          <a:p>
            <a:r>
              <a:rPr lang="ru-RU" sz="1600" b="1" dirty="0" err="1"/>
              <a:t>Забезпечення</a:t>
            </a:r>
            <a:r>
              <a:rPr lang="ru-RU" sz="1600" b="1" dirty="0"/>
              <a:t> </a:t>
            </a:r>
            <a:r>
              <a:rPr lang="ru-RU" sz="1600" b="1" dirty="0" err="1"/>
              <a:t>працевлаштування</a:t>
            </a:r>
            <a:r>
              <a:rPr lang="ru-RU" sz="1600" b="1" dirty="0"/>
              <a:t> </a:t>
            </a:r>
            <a:r>
              <a:rPr lang="ru-RU" sz="1600" b="1" dirty="0" err="1"/>
              <a:t>інвалідів</a:t>
            </a:r>
            <a:r>
              <a:rPr lang="ru-RU" sz="1600" b="1" dirty="0"/>
              <a:t/>
            </a:r>
            <a:br>
              <a:rPr lang="ru-RU" sz="1600" b="1" dirty="0"/>
            </a:br>
            <a:r>
              <a:rPr lang="ru-RU" sz="1600" dirty="0"/>
              <a:t>З метою </a:t>
            </a:r>
            <a:r>
              <a:rPr lang="ru-RU" sz="1600" dirty="0" err="1"/>
              <a:t>реалізації</a:t>
            </a:r>
            <a:r>
              <a:rPr lang="ru-RU" sz="1600" dirty="0"/>
              <a:t> </a:t>
            </a:r>
            <a:r>
              <a:rPr lang="ru-RU" sz="1600" dirty="0" err="1"/>
              <a:t>творчих</a:t>
            </a:r>
            <a:r>
              <a:rPr lang="ru-RU" sz="1600" dirty="0"/>
              <a:t> і </a:t>
            </a:r>
            <a:r>
              <a:rPr lang="ru-RU" sz="1600" dirty="0" err="1"/>
              <a:t>виробничих</a:t>
            </a:r>
            <a:r>
              <a:rPr lang="ru-RU" sz="1600" dirty="0"/>
              <a:t> </a:t>
            </a:r>
            <a:r>
              <a:rPr lang="ru-RU" sz="1600" dirty="0" err="1"/>
              <a:t>здібностей</a:t>
            </a:r>
            <a:r>
              <a:rPr lang="ru-RU" sz="1600" dirty="0"/>
              <a:t> </a:t>
            </a:r>
            <a:r>
              <a:rPr lang="ru-RU" sz="1600" dirty="0" err="1"/>
              <a:t>інвалідів</a:t>
            </a:r>
            <a:r>
              <a:rPr lang="ru-RU" sz="1600" dirty="0"/>
              <a:t> та з </a:t>
            </a:r>
            <a:r>
              <a:rPr lang="ru-RU" sz="1600" dirty="0" err="1"/>
              <a:t>урахуванням</a:t>
            </a:r>
            <a:r>
              <a:rPr lang="ru-RU" sz="1600" dirty="0"/>
              <a:t> </a:t>
            </a:r>
            <a:r>
              <a:rPr lang="ru-RU" sz="1600" dirty="0" err="1"/>
              <a:t>індивідуальних</a:t>
            </a:r>
            <a:r>
              <a:rPr lang="ru-RU" sz="1600" dirty="0"/>
              <a:t> </a:t>
            </a:r>
            <a:r>
              <a:rPr lang="ru-RU" sz="1600" dirty="0" err="1"/>
              <a:t>програм</a:t>
            </a:r>
            <a:r>
              <a:rPr lang="ru-RU" sz="1600" dirty="0"/>
              <a:t> </a:t>
            </a:r>
            <a:r>
              <a:rPr lang="ru-RU" sz="1600" dirty="0" err="1"/>
              <a:t>реабілітації</a:t>
            </a:r>
            <a:r>
              <a:rPr lang="ru-RU" sz="1600" dirty="0"/>
              <a:t> </a:t>
            </a:r>
            <a:r>
              <a:rPr lang="ru-RU" sz="1600" dirty="0" err="1"/>
              <a:t>їм</a:t>
            </a:r>
            <a:r>
              <a:rPr lang="ru-RU" sz="1600" dirty="0"/>
              <a:t> </a:t>
            </a:r>
            <a:r>
              <a:rPr lang="ru-RU" sz="1600" dirty="0" err="1"/>
              <a:t>забезпечується</a:t>
            </a:r>
            <a:r>
              <a:rPr lang="ru-RU" sz="1600" dirty="0"/>
              <a:t> право </a:t>
            </a:r>
            <a:r>
              <a:rPr lang="ru-RU" sz="1600" dirty="0" err="1"/>
              <a:t>працювати</a:t>
            </a:r>
            <a:r>
              <a:rPr lang="ru-RU" sz="1600" dirty="0"/>
              <a:t> на </a:t>
            </a:r>
            <a:r>
              <a:rPr lang="ru-RU" sz="1600" dirty="0" err="1"/>
              <a:t>підприємствах</a:t>
            </a:r>
            <a:r>
              <a:rPr lang="ru-RU" sz="1600" dirty="0"/>
              <a:t> (</a:t>
            </a:r>
            <a:r>
              <a:rPr lang="ru-RU" sz="1600" dirty="0" err="1"/>
              <a:t>об'єднаннях</a:t>
            </a:r>
            <a:r>
              <a:rPr lang="ru-RU" sz="1600" dirty="0"/>
              <a:t>), в </a:t>
            </a:r>
            <a:r>
              <a:rPr lang="ru-RU" sz="1600" dirty="0" err="1"/>
              <a:t>установах</a:t>
            </a:r>
            <a:r>
              <a:rPr lang="ru-RU" sz="1600" dirty="0"/>
              <a:t> і </a:t>
            </a:r>
            <a:r>
              <a:rPr lang="ru-RU" sz="1600" dirty="0" err="1"/>
              <a:t>організаціях</a:t>
            </a:r>
            <a:r>
              <a:rPr lang="ru-RU" sz="1600" dirty="0"/>
              <a:t> </a:t>
            </a:r>
            <a:r>
              <a:rPr lang="ru-RU" sz="1600" dirty="0" err="1"/>
              <a:t>із</a:t>
            </a:r>
            <a:r>
              <a:rPr lang="ru-RU" sz="1600" dirty="0"/>
              <a:t> </a:t>
            </a:r>
            <a:r>
              <a:rPr lang="ru-RU" sz="1600" dirty="0" err="1"/>
              <a:t>звичайними</a:t>
            </a:r>
            <a:r>
              <a:rPr lang="ru-RU" sz="1600" dirty="0"/>
              <a:t> </a:t>
            </a:r>
            <a:r>
              <a:rPr lang="ru-RU" sz="1600" dirty="0" err="1"/>
              <a:t>умовами</a:t>
            </a:r>
            <a:r>
              <a:rPr lang="ru-RU" sz="1600" dirty="0"/>
              <a:t> </a:t>
            </a:r>
            <a:r>
              <a:rPr lang="ru-RU" sz="1600" dirty="0" err="1"/>
              <a:t>праці</a:t>
            </a:r>
            <a:r>
              <a:rPr lang="ru-RU" sz="1600" dirty="0"/>
              <a:t>, в цехах і на </a:t>
            </a:r>
            <a:r>
              <a:rPr lang="ru-RU" sz="1600" dirty="0" err="1"/>
              <a:t>дільницях</a:t>
            </a:r>
            <a:r>
              <a:rPr lang="ru-RU" sz="1600" dirty="0"/>
              <a:t>, де </a:t>
            </a:r>
            <a:r>
              <a:rPr lang="ru-RU" sz="1600" dirty="0" err="1"/>
              <a:t>застосовується</a:t>
            </a:r>
            <a:r>
              <a:rPr lang="ru-RU" sz="1600" dirty="0"/>
              <a:t> </a:t>
            </a:r>
            <a:r>
              <a:rPr lang="ru-RU" sz="1600" dirty="0" err="1"/>
              <a:t>праця</a:t>
            </a:r>
            <a:r>
              <a:rPr lang="ru-RU" sz="1600" dirty="0"/>
              <a:t> </a:t>
            </a:r>
            <a:r>
              <a:rPr lang="ru-RU" sz="1600" dirty="0" err="1"/>
              <a:t>інвалідів</a:t>
            </a:r>
            <a:r>
              <a:rPr lang="ru-RU" sz="1600" dirty="0"/>
              <a:t>, а </a:t>
            </a:r>
            <a:r>
              <a:rPr lang="ru-RU" sz="1600" dirty="0" err="1"/>
              <a:t>також</a:t>
            </a:r>
            <a:r>
              <a:rPr lang="ru-RU" sz="1600" dirty="0"/>
              <a:t> </a:t>
            </a:r>
            <a:r>
              <a:rPr lang="ru-RU" sz="1600" dirty="0" err="1"/>
              <a:t>займатися</a:t>
            </a:r>
            <a:r>
              <a:rPr lang="ru-RU" sz="1600" dirty="0"/>
              <a:t> </a:t>
            </a:r>
            <a:r>
              <a:rPr lang="ru-RU" sz="1600" dirty="0" err="1"/>
              <a:t>індивідуальною</a:t>
            </a:r>
            <a:r>
              <a:rPr lang="ru-RU" sz="1600" dirty="0"/>
              <a:t> та </a:t>
            </a:r>
            <a:r>
              <a:rPr lang="ru-RU" sz="1600" dirty="0" err="1"/>
              <a:t>іншою</a:t>
            </a:r>
            <a:r>
              <a:rPr lang="ru-RU" sz="1600" dirty="0"/>
              <a:t> трудовою </a:t>
            </a:r>
            <a:r>
              <a:rPr lang="ru-RU" sz="1600" dirty="0" err="1"/>
              <a:t>діяльністю</a:t>
            </a:r>
            <a:r>
              <a:rPr lang="ru-RU" sz="1600" dirty="0"/>
              <a:t>, яка не заборонена законом.</a:t>
            </a:r>
            <a:br>
              <a:rPr lang="ru-RU" sz="1600" dirty="0"/>
            </a:br>
            <a:endParaRPr lang="ru-RU" sz="1600" dirty="0"/>
          </a:p>
        </p:txBody>
      </p:sp>
    </p:spTree>
    <p:extLst>
      <p:ext uri="{BB962C8B-B14F-4D97-AF65-F5344CB8AC3E}">
        <p14:creationId xmlns:p14="http://schemas.microsoft.com/office/powerpoint/2010/main" val="4203844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3" y="2348880"/>
            <a:ext cx="4680520" cy="4032448"/>
          </a:xfrm>
        </p:spPr>
      </p:pic>
      <p:sp>
        <p:nvSpPr>
          <p:cNvPr id="3" name="Заголовок 2"/>
          <p:cNvSpPr>
            <a:spLocks noGrp="1"/>
          </p:cNvSpPr>
          <p:nvPr>
            <p:ph type="title"/>
          </p:nvPr>
        </p:nvSpPr>
        <p:spPr/>
        <p:txBody>
          <a:bodyPr>
            <a:noAutofit/>
          </a:bodyPr>
          <a:lstStyle/>
          <a:p>
            <a:r>
              <a:rPr lang="ru-RU" sz="1600" dirty="0" err="1"/>
              <a:t>Відмова</a:t>
            </a:r>
            <a:r>
              <a:rPr lang="ru-RU" sz="1600" dirty="0"/>
              <a:t> в </a:t>
            </a:r>
            <a:r>
              <a:rPr lang="ru-RU" sz="1600" dirty="0" err="1"/>
              <a:t>укладенні</a:t>
            </a:r>
            <a:r>
              <a:rPr lang="ru-RU" sz="1600" dirty="0"/>
              <a:t> трудового договору </a:t>
            </a:r>
            <a:r>
              <a:rPr lang="ru-RU" sz="1600" dirty="0" err="1"/>
              <a:t>або</a:t>
            </a:r>
            <a:r>
              <a:rPr lang="ru-RU" sz="1600" dirty="0"/>
              <a:t> в </a:t>
            </a:r>
            <a:r>
              <a:rPr lang="ru-RU" sz="1600" dirty="0" err="1"/>
              <a:t>просуванні</a:t>
            </a:r>
            <a:r>
              <a:rPr lang="ru-RU" sz="1600" dirty="0"/>
              <a:t> по </a:t>
            </a:r>
            <a:r>
              <a:rPr lang="ru-RU" sz="1600" dirty="0" err="1"/>
              <a:t>службі</a:t>
            </a:r>
            <a:r>
              <a:rPr lang="ru-RU" sz="1600" dirty="0"/>
              <a:t>, </a:t>
            </a:r>
            <a:r>
              <a:rPr lang="ru-RU" sz="1600" dirty="0" err="1"/>
              <a:t>звільнення</a:t>
            </a:r>
            <a:r>
              <a:rPr lang="ru-RU" sz="1600" dirty="0"/>
              <a:t> за </a:t>
            </a:r>
            <a:r>
              <a:rPr lang="ru-RU" sz="1600" dirty="0" err="1"/>
              <a:t>ініціативою</a:t>
            </a:r>
            <a:r>
              <a:rPr lang="ru-RU" sz="1600" dirty="0"/>
              <a:t> </a:t>
            </a:r>
            <a:r>
              <a:rPr lang="ru-RU" sz="1600" dirty="0" err="1"/>
              <a:t>адміністрації</a:t>
            </a:r>
            <a:r>
              <a:rPr lang="ru-RU" sz="1600" dirty="0"/>
              <a:t>, </a:t>
            </a:r>
            <a:r>
              <a:rPr lang="ru-RU" sz="1600" dirty="0" err="1"/>
              <a:t>переведення</a:t>
            </a:r>
            <a:r>
              <a:rPr lang="ru-RU" sz="1600" dirty="0"/>
              <a:t> </a:t>
            </a:r>
            <a:r>
              <a:rPr lang="ru-RU" sz="1600" dirty="0" err="1"/>
              <a:t>інваліда</a:t>
            </a:r>
            <a:r>
              <a:rPr lang="ru-RU" sz="1600" dirty="0"/>
              <a:t> на </a:t>
            </a:r>
            <a:r>
              <a:rPr lang="ru-RU" sz="1600" dirty="0" err="1"/>
              <a:t>іншу</a:t>
            </a:r>
            <a:r>
              <a:rPr lang="ru-RU" sz="1600" dirty="0"/>
              <a:t> роботу без </a:t>
            </a:r>
            <a:r>
              <a:rPr lang="ru-RU" sz="1600" dirty="0" err="1"/>
              <a:t>його</a:t>
            </a:r>
            <a:r>
              <a:rPr lang="ru-RU" sz="1600" dirty="0"/>
              <a:t> </a:t>
            </a:r>
            <a:r>
              <a:rPr lang="ru-RU" sz="1600" dirty="0" err="1"/>
              <a:t>згоди</a:t>
            </a:r>
            <a:r>
              <a:rPr lang="ru-RU" sz="1600" dirty="0"/>
              <a:t> з </a:t>
            </a:r>
            <a:r>
              <a:rPr lang="ru-RU" sz="1600" dirty="0" err="1"/>
              <a:t>мотивів</a:t>
            </a:r>
            <a:r>
              <a:rPr lang="ru-RU" sz="1600" dirty="0"/>
              <a:t> </a:t>
            </a:r>
            <a:r>
              <a:rPr lang="ru-RU" sz="1600" dirty="0" err="1"/>
              <a:t>інвалідності</a:t>
            </a:r>
            <a:r>
              <a:rPr lang="ru-RU" sz="1600" dirty="0"/>
              <a:t> не </a:t>
            </a:r>
            <a:r>
              <a:rPr lang="ru-RU" sz="1600" dirty="0" err="1"/>
              <a:t>допускається</a:t>
            </a:r>
            <a:r>
              <a:rPr lang="ru-RU" sz="1600" dirty="0"/>
              <a:t>, за </a:t>
            </a:r>
            <a:r>
              <a:rPr lang="ru-RU" sz="1600" dirty="0" err="1"/>
              <a:t>винятком</a:t>
            </a:r>
            <a:r>
              <a:rPr lang="ru-RU" sz="1600" dirty="0"/>
              <a:t> </a:t>
            </a:r>
            <a:r>
              <a:rPr lang="ru-RU" sz="1600" dirty="0" err="1"/>
              <a:t>випадків</a:t>
            </a:r>
            <a:r>
              <a:rPr lang="ru-RU" sz="1600" dirty="0"/>
              <a:t>, коли за </a:t>
            </a:r>
            <a:r>
              <a:rPr lang="ru-RU" sz="1600" dirty="0" err="1"/>
              <a:t>висновком</a:t>
            </a:r>
            <a:r>
              <a:rPr lang="ru-RU" sz="1600" dirty="0"/>
              <a:t> медико-</a:t>
            </a:r>
            <a:r>
              <a:rPr lang="ru-RU" sz="1600" dirty="0" err="1"/>
              <a:t>соціальної</a:t>
            </a:r>
            <a:r>
              <a:rPr lang="ru-RU" sz="1600" dirty="0"/>
              <a:t> </a:t>
            </a:r>
            <a:r>
              <a:rPr lang="ru-RU" sz="1600" dirty="0" err="1"/>
              <a:t>експертизи</a:t>
            </a:r>
            <a:r>
              <a:rPr lang="ru-RU" sz="1600" dirty="0"/>
              <a:t> стан </a:t>
            </a:r>
            <a:r>
              <a:rPr lang="ru-RU" sz="1600" dirty="0" err="1"/>
              <a:t>його</a:t>
            </a:r>
            <a:r>
              <a:rPr lang="ru-RU" sz="1600" dirty="0"/>
              <a:t> </a:t>
            </a:r>
            <a:r>
              <a:rPr lang="ru-RU" sz="1600" dirty="0" err="1"/>
              <a:t>здоров'я</a:t>
            </a:r>
            <a:r>
              <a:rPr lang="ru-RU" sz="1600" dirty="0"/>
              <a:t> </a:t>
            </a:r>
            <a:r>
              <a:rPr lang="ru-RU" sz="1600" dirty="0" err="1"/>
              <a:t>перешкоджає</a:t>
            </a:r>
            <a:r>
              <a:rPr lang="ru-RU" sz="1600" dirty="0"/>
              <a:t> </a:t>
            </a:r>
            <a:r>
              <a:rPr lang="ru-RU" sz="1600" dirty="0" err="1"/>
              <a:t>виконанню</a:t>
            </a:r>
            <a:r>
              <a:rPr lang="ru-RU" sz="1600" dirty="0"/>
              <a:t> </a:t>
            </a:r>
            <a:r>
              <a:rPr lang="ru-RU" sz="1600" dirty="0" err="1"/>
              <a:t>професійних</a:t>
            </a:r>
            <a:r>
              <a:rPr lang="ru-RU" sz="1600" dirty="0"/>
              <a:t> </a:t>
            </a:r>
            <a:r>
              <a:rPr lang="ru-RU" sz="1600" dirty="0" err="1"/>
              <a:t>обов'язків</a:t>
            </a:r>
            <a:r>
              <a:rPr lang="ru-RU" sz="1600" dirty="0"/>
              <a:t>, </a:t>
            </a:r>
            <a:r>
              <a:rPr lang="ru-RU" sz="1600" dirty="0" err="1"/>
              <a:t>загрожує</a:t>
            </a:r>
            <a:r>
              <a:rPr lang="ru-RU" sz="1600" dirty="0"/>
              <a:t> </a:t>
            </a:r>
            <a:r>
              <a:rPr lang="ru-RU" sz="1600" dirty="0" err="1"/>
              <a:t>здоров'ю</a:t>
            </a:r>
            <a:r>
              <a:rPr lang="ru-RU" sz="1600" dirty="0"/>
              <a:t> і </a:t>
            </a:r>
            <a:r>
              <a:rPr lang="ru-RU" sz="1600" dirty="0" err="1"/>
              <a:t>безпеці</a:t>
            </a:r>
            <a:r>
              <a:rPr lang="ru-RU" sz="1600" dirty="0"/>
              <a:t> </a:t>
            </a:r>
            <a:r>
              <a:rPr lang="ru-RU" sz="1600" dirty="0" err="1"/>
              <a:t>праці</a:t>
            </a:r>
            <a:r>
              <a:rPr lang="ru-RU" sz="1600" dirty="0"/>
              <a:t> </a:t>
            </a:r>
            <a:r>
              <a:rPr lang="ru-RU" sz="1600" dirty="0" err="1"/>
              <a:t>інших</a:t>
            </a:r>
            <a:r>
              <a:rPr lang="ru-RU" sz="1600" dirty="0"/>
              <a:t> </a:t>
            </a:r>
            <a:r>
              <a:rPr lang="ru-RU" sz="1600" dirty="0" err="1"/>
              <a:t>осіб</a:t>
            </a:r>
            <a:r>
              <a:rPr lang="ru-RU" sz="1600" dirty="0"/>
              <a:t>, </a:t>
            </a:r>
            <a:r>
              <a:rPr lang="ru-RU" sz="1600" dirty="0" err="1"/>
              <a:t>або</a:t>
            </a:r>
            <a:r>
              <a:rPr lang="ru-RU" sz="1600" dirty="0"/>
              <a:t> </a:t>
            </a:r>
            <a:r>
              <a:rPr lang="ru-RU" sz="1600" dirty="0" err="1"/>
              <a:t>продовження</a:t>
            </a:r>
            <a:r>
              <a:rPr lang="ru-RU" sz="1600" dirty="0"/>
              <a:t> </a:t>
            </a:r>
            <a:r>
              <a:rPr lang="ru-RU" sz="1600" dirty="0" err="1"/>
              <a:t>трудової</a:t>
            </a:r>
            <a:r>
              <a:rPr lang="ru-RU" sz="1600" dirty="0"/>
              <a:t> </a:t>
            </a:r>
            <a:r>
              <a:rPr lang="ru-RU" sz="1600" dirty="0" err="1"/>
              <a:t>діяльності</a:t>
            </a:r>
            <a:r>
              <a:rPr lang="ru-RU" sz="1600" dirty="0"/>
              <a:t> </a:t>
            </a:r>
            <a:r>
              <a:rPr lang="ru-RU" sz="1600" dirty="0" err="1"/>
              <a:t>чи</a:t>
            </a:r>
            <a:r>
              <a:rPr lang="ru-RU" sz="1600" dirty="0"/>
              <a:t> </a:t>
            </a:r>
            <a:r>
              <a:rPr lang="ru-RU" sz="1600" dirty="0" err="1"/>
              <a:t>зміна</a:t>
            </a:r>
            <a:r>
              <a:rPr lang="ru-RU" sz="1600" dirty="0"/>
              <a:t> </a:t>
            </a:r>
            <a:r>
              <a:rPr lang="ru-RU" sz="1600" dirty="0" err="1"/>
              <a:t>її</a:t>
            </a:r>
            <a:r>
              <a:rPr lang="ru-RU" sz="1600" dirty="0"/>
              <a:t> характеру та </a:t>
            </a:r>
            <a:r>
              <a:rPr lang="ru-RU" sz="1600" dirty="0" err="1"/>
              <a:t>обсягу</a:t>
            </a:r>
            <a:r>
              <a:rPr lang="ru-RU" sz="1600" dirty="0"/>
              <a:t> </a:t>
            </a:r>
            <a:r>
              <a:rPr lang="ru-RU" sz="1600" dirty="0" err="1"/>
              <a:t>загрожує</a:t>
            </a:r>
            <a:r>
              <a:rPr lang="ru-RU" sz="1600" dirty="0"/>
              <a:t> </a:t>
            </a:r>
            <a:r>
              <a:rPr lang="ru-RU" sz="1600" dirty="0" err="1"/>
              <a:t>погіршенню</a:t>
            </a:r>
            <a:r>
              <a:rPr lang="ru-RU" sz="1600" dirty="0"/>
              <a:t> </a:t>
            </a:r>
            <a:r>
              <a:rPr lang="ru-RU" sz="1600" dirty="0" err="1"/>
              <a:t>здоров'я</a:t>
            </a:r>
            <a:r>
              <a:rPr lang="ru-RU" sz="1600" dirty="0"/>
              <a:t> </a:t>
            </a:r>
            <a:r>
              <a:rPr lang="ru-RU" sz="1600" dirty="0" err="1"/>
              <a:t>інвалідів</a:t>
            </a:r>
            <a:r>
              <a:rPr lang="ru-RU" sz="1600" dirty="0"/>
              <a:t>.</a:t>
            </a:r>
            <a:endParaRPr lang="ru-RU" sz="1600" dirty="0"/>
          </a:p>
        </p:txBody>
      </p:sp>
    </p:spTree>
    <p:extLst>
      <p:ext uri="{BB962C8B-B14F-4D97-AF65-F5344CB8AC3E}">
        <p14:creationId xmlns:p14="http://schemas.microsoft.com/office/powerpoint/2010/main" val="1082618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2492896"/>
            <a:ext cx="6336704" cy="3960440"/>
          </a:xfrm>
        </p:spPr>
      </p:pic>
      <p:sp>
        <p:nvSpPr>
          <p:cNvPr id="3" name="Заголовок 2"/>
          <p:cNvSpPr>
            <a:spLocks noGrp="1"/>
          </p:cNvSpPr>
          <p:nvPr>
            <p:ph type="title"/>
          </p:nvPr>
        </p:nvSpPr>
        <p:spPr>
          <a:xfrm>
            <a:off x="457200" y="338328"/>
            <a:ext cx="8229600" cy="1434488"/>
          </a:xfrm>
        </p:spPr>
        <p:txBody>
          <a:bodyPr>
            <a:normAutofit/>
          </a:bodyPr>
          <a:lstStyle/>
          <a:p>
            <a:r>
              <a:rPr lang="ru-RU" sz="2200" dirty="0" err="1"/>
              <a:t>Працевлаштування</a:t>
            </a:r>
            <a:r>
              <a:rPr lang="ru-RU" sz="2200" dirty="0"/>
              <a:t> </a:t>
            </a:r>
            <a:r>
              <a:rPr lang="ru-RU" sz="2200" dirty="0" err="1"/>
              <a:t>інвалідів</a:t>
            </a:r>
            <a:r>
              <a:rPr lang="ru-RU" sz="2200" dirty="0"/>
              <a:t> </a:t>
            </a:r>
            <a:r>
              <a:rPr lang="ru-RU" sz="2200" dirty="0" err="1"/>
              <a:t>здійснюється</a:t>
            </a:r>
            <a:r>
              <a:rPr lang="ru-RU" sz="2200" dirty="0"/>
              <a:t> органами </a:t>
            </a:r>
            <a:r>
              <a:rPr lang="ru-RU" sz="2200" dirty="0" err="1"/>
              <a:t>Міністерства</a:t>
            </a:r>
            <a:r>
              <a:rPr lang="ru-RU" sz="2200" dirty="0"/>
              <a:t> </a:t>
            </a:r>
            <a:r>
              <a:rPr lang="ru-RU" sz="2200" dirty="0" err="1"/>
              <a:t>праці</a:t>
            </a:r>
            <a:r>
              <a:rPr lang="ru-RU" sz="2200" dirty="0"/>
              <a:t> </a:t>
            </a:r>
            <a:r>
              <a:rPr lang="ru-RU" sz="2200" dirty="0" err="1"/>
              <a:t>України</a:t>
            </a:r>
            <a:r>
              <a:rPr lang="ru-RU" sz="2200" dirty="0"/>
              <a:t>, </a:t>
            </a:r>
            <a:r>
              <a:rPr lang="ru-RU" sz="2200" dirty="0" err="1"/>
              <a:t>Міністерства</a:t>
            </a:r>
            <a:r>
              <a:rPr lang="ru-RU" sz="2200" dirty="0"/>
              <a:t> </a:t>
            </a:r>
            <a:r>
              <a:rPr lang="ru-RU" sz="2200" dirty="0" err="1"/>
              <a:t>соціального</a:t>
            </a:r>
            <a:r>
              <a:rPr lang="ru-RU" sz="2200" dirty="0"/>
              <a:t> </a:t>
            </a:r>
            <a:r>
              <a:rPr lang="ru-RU" sz="2200" dirty="0" err="1"/>
              <a:t>захисту</a:t>
            </a:r>
            <a:r>
              <a:rPr lang="ru-RU" sz="2200" dirty="0"/>
              <a:t> </a:t>
            </a:r>
            <a:r>
              <a:rPr lang="ru-RU" sz="2200" dirty="0" err="1"/>
              <a:t>населення</a:t>
            </a:r>
            <a:r>
              <a:rPr lang="ru-RU" sz="2200" dirty="0"/>
              <a:t> </a:t>
            </a:r>
            <a:r>
              <a:rPr lang="ru-RU" sz="2200" dirty="0" err="1"/>
              <a:t>України</a:t>
            </a:r>
            <a:r>
              <a:rPr lang="ru-RU" sz="2200" dirty="0"/>
              <a:t>, </a:t>
            </a:r>
            <a:r>
              <a:rPr lang="ru-RU" sz="2200" dirty="0" err="1"/>
              <a:t>місцевими</a:t>
            </a:r>
            <a:r>
              <a:rPr lang="ru-RU" sz="2200" dirty="0"/>
              <a:t> Радами </a:t>
            </a:r>
            <a:r>
              <a:rPr lang="ru-RU" sz="2200" dirty="0" err="1"/>
              <a:t>народних</a:t>
            </a:r>
            <a:r>
              <a:rPr lang="ru-RU" sz="2200" dirty="0"/>
              <a:t> </a:t>
            </a:r>
            <a:r>
              <a:rPr lang="ru-RU" sz="2200" dirty="0" err="1"/>
              <a:t>депутатів</a:t>
            </a:r>
            <a:r>
              <a:rPr lang="ru-RU" sz="2200" dirty="0"/>
              <a:t>, </a:t>
            </a:r>
            <a:r>
              <a:rPr lang="ru-RU" sz="2200" dirty="0" err="1"/>
              <a:t>громадськими</a:t>
            </a:r>
            <a:r>
              <a:rPr lang="ru-RU" sz="2200" dirty="0"/>
              <a:t> </a:t>
            </a:r>
            <a:r>
              <a:rPr lang="ru-RU" sz="2200" dirty="0" err="1"/>
              <a:t>організаціями</a:t>
            </a:r>
            <a:r>
              <a:rPr lang="ru-RU" sz="2200" dirty="0"/>
              <a:t> </a:t>
            </a:r>
            <a:r>
              <a:rPr lang="ru-RU" sz="2200" dirty="0" err="1"/>
              <a:t>інвалідів</a:t>
            </a:r>
            <a:r>
              <a:rPr lang="ru-RU" sz="1800" dirty="0"/>
              <a:t>.</a:t>
            </a:r>
            <a:endParaRPr lang="ru-RU" sz="1800" dirty="0"/>
          </a:p>
        </p:txBody>
      </p:sp>
    </p:spTree>
    <p:extLst>
      <p:ext uri="{BB962C8B-B14F-4D97-AF65-F5344CB8AC3E}">
        <p14:creationId xmlns:p14="http://schemas.microsoft.com/office/powerpoint/2010/main" val="10460097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121</TotalTime>
  <Words>948</Words>
  <Application>Microsoft Office PowerPoint</Application>
  <PresentationFormat>Экран (4:3)</PresentationFormat>
  <Paragraphs>22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Волна</vt:lpstr>
      <vt:lpstr>Проблеми зайнятості і працевлаштування інвалідів в умовах сучасного суспільства</vt:lpstr>
      <vt:lpstr>Проблемі працевлаштування осіб з обмеженими можливостями останнім часом приділяється значна увага. Багато вчених подавали власне бачення цієї проблеми і власні вектори її вирішення. Серед них можна виділити таких, як Н.Б. Болотіна, В.І. Прокопенко, О.М. Ярошенко, Г.І. Чанишева, К.П. Уржинський та багато інших. Треба зазначити, що відбуваються певні зрушення у розвитку українського законодавства, однак ця проблема не втрачає своєї актуальності й на сьогоднішній день.</vt:lpstr>
      <vt:lpstr>Презентация PowerPoint</vt:lpstr>
      <vt:lpstr>Основним елементом професійної реабілітації є професійне навчання, яке здійснюється в установах (центрах, відділеннях) професійної реабілітації сфери управління Мінпраці України. </vt:lpstr>
      <vt:lpstr>На сьогодні в системі Мінсоцполітики функціонує 12 Центрів професійної реабілітації інвалідів: Всеукраїнський Центр професійної реабілітації інвалідів, який здійснюється навчання за такими робітничими професіями: вишивальниця, швачка, оператор комп'ютерного набору, перукар, слюсар із ремонту автомобілів, бджоляр, соціальний робітник, взуттьовик із ремонту взуття, обліковець із реєстрації бухгалтерських даних, секретар керівника, касир. </vt:lpstr>
      <vt:lpstr>На сьогодні зростання чисельності інвалідів є проблемою не лише нашої держави, а й всього світу. За даними Всесвітньої організації охорони здоров’я, у всьому світі майже 15% населення має інвалідність. Станом на 2014 рік в Україні налічується 2,8 мільйонів осіб, визнаних інвалідами, що становить 6,1% від загальної чисельності населення.</vt:lpstr>
      <vt:lpstr>Забезпечення працевлаштування інвалідів З метою реалізації творчих і виробничих здібностей інвалідів та з урахуванням індивідуальних програм реабілітації їм забезпечується право працювати на підприємствах (об'єднаннях), в установах і організаціях із звичайними умовами праці, в цехах і на дільницях, де застосовується праця інвалідів, а також займатися індивідуальною та іншою трудовою діяльністю, яка не заборонена законом. </vt:lpstr>
      <vt:lpstr>Відмова в укладенні трудового договору або в просуванні по службі, звільнення за ініціативою адміністрації, переведення інваліда на іншу роботу без його згоди з мотивів інвалідності не допускається, за винятком випадків, коли за висновком медико-соціальної експертизи стан його здоров'я перешкоджає виконанню професійних обов'язків, загрожує здоров'ю і безпеці праці інших осіб, або продовження трудової діяльності чи зміна її характеру та обсягу загрожує погіршенню здоров'я інвалідів.</vt:lpstr>
      <vt:lpstr>Працевлаштування інвалідів здійснюється органами Міністерства праці України, Міністерства соціального захисту населення України, місцевими Радами народних депутатів, громадськими організаціями інвалідів.</vt:lpstr>
      <vt:lpstr>Декларація про права інвалідів від 9 грудня 1975 року закріпила у п. 3, що інваліди мають ті ж громадянські та політичні права, що й інші особи. В першу чергу інваліди мають право на економічний та соціальний захист, задовільний рівень життя, з урахуванням їх особливих потреб на кожному рівні економічного та соціального планування [1, п. 3].</vt:lpstr>
      <vt:lpstr>Сучасна політика держави, що спрямована на соціальний захист інвалідів включає в себе низку заходів, зокрема гарантування державою дотримання соціальних стандартів у матеріальному забезпеченні інвалідів; створення для них безперешкодного середовища [6, с. 3]. В той же час відомо, що саме праця «повертає особу до життя» і тому працевлаштування є важливим етапом адаптації особи до суспільства, професійної реабілітації інваліда. Це забезпечить особі не лише належний матеріальний рівень життя, а й сприятиме поверненню соціальної активності особи як громадянина держави.</vt:lpstr>
      <vt:lpstr>Держава підтримує процес включення інвалідів у трудову діяльність. Така підтримка виражається у різних заходах, серед них: професійна підготовка, встановлення стимульованих квот, резервоване або цільове працевлаштування, надання позик або субсидій дрібним підприємствам, укладання спеціальних контрактів і надання привілейованих прав на виробництво, податкові пільги, гарантії дотримання контрактів або надання інших видів технічної або фінансової допомоги підприємствам, які наймають робочих- інвалідів </vt:lpstr>
      <vt:lpstr>Одним з найбільш поширених та найбільш відомих заходів, спрямованих на працевлаштування інвалідів як в Україні, так і в європейських країнах є квотування. Концепція квотування полягає у закріпленні державою певного відсотка робочих місць на підприємствах, на які необхідно прийняти інвалідів. Зараз, відповідно до ст. 19 ЗУ «Про основи соціальної захищеності інвалідів в Україні», для всіх підприємств, установ, організації, що використовують найману працю норматив становить 4%, а якщо працює від 8 до 25 осіб – одне робоче місце. </vt:lpstr>
      <vt:lpstr>Засобом забезпечення виконання вказаної вимоги є штрафна санкція, яка сплачується до спеціально створеного цільового фонду – відповідному відділенню Фонду соціального захисту інвалідів за невиконання чи неможливості виконання квоти. Сума санкції дорівнює розміру середньої річної заробітної плати на відповідному підприємстві за кожне робоче місце, призначене для працевлаштування інваліда і не зайняте інвалідом </vt:lpstr>
      <vt:lpstr>Це означає, що в Україні відсотковий розмір квоти робочих місць є величиною незмінною і однаковою для всіх підприємств незалежно від їх форми власності і господарювання. Більш доцільним було б встановити різні квоти працевлаштування інвалідів залежно від галузевої спрямованості підприємства або встановити альтернативу сплати штрафів для тих роботодавців, які саме через специфіку свого виробництва не можуть виконувати нормативи із працевлаштування інвалідів. Така альтернатива полягає у тому, що роботодавцю надається право орендувати чи купувати робочі місця в іншій компанії або за рахунок власної квоти розміщувати виробниче замовлення на спеціалізованих підприємствах інвалідів.</vt:lpstr>
      <vt:lpstr>Також виникає інша проблема – роботодавець не є зацікавленим у використанні праці інвалідів. Багатьом підприємствам вигідніше сплатити штраф, ніж наймати на роботу інваліда та забезпечуватийому індивідуальні умови реабілітації. Незацікавленість роботодавця тягне за собою неможливість забезпечення недискримінаційних умов праці, знущання в колективі з боку колег, а тому не виконується основна мета – реабілітація інваліда. </vt:lpstr>
      <vt:lpstr>На мою думку, більш дієвим заходом, спрямованим на працевлаштування інвалідів є встановлення податкової пільги на підприємствах, де використовується праця осіб зі зниженою працездатністю. У чинному законодавстві України міститься норма, яка надає право на пільги із сплати податків і зборів підприємствам та організаціям громадських організацій інвалідів .Це означає, що податкова пільга надається лише підприємствам та організаціям, які створюються громадськими організаціями інвалідів.</vt:lpstr>
      <vt:lpstr>Вирішення цих проблем і постійне удосконалення законодавства дасть змогу людям зі зниженою працездатністю дійсно відчути себе необхідною та важливою частиною нашого соціуму.</vt:lpstr>
      <vt:lpstr>Таким чином, держава створює умови для працевлаштування інвалідів шляхом надання робочих місць, а також встановленням певних санкцій щодо підприємств, установ, організацій, які не дотримуються порядку їх надання, забезпеченням інвалідам належних умов праці. </vt:lpstr>
      <vt:lpstr>Презентация PowerPoint</vt:lpstr>
      <vt:lpstr>Дякую за увагу:)</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Проблеми зайнятості і працевлаштування інвалідів в умовах сучасного суспільства</dc:title>
  <dc:creator>Даша</dc:creator>
  <cp:lastModifiedBy>Даша</cp:lastModifiedBy>
  <cp:revision>10</cp:revision>
  <dcterms:created xsi:type="dcterms:W3CDTF">2015-11-25T18:31:10Z</dcterms:created>
  <dcterms:modified xsi:type="dcterms:W3CDTF">2015-11-25T20:32:56Z</dcterms:modified>
</cp:coreProperties>
</file>